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64" r:id="rId2"/>
    <p:sldId id="408" r:id="rId3"/>
    <p:sldId id="308" r:id="rId4"/>
    <p:sldId id="409" r:id="rId5"/>
    <p:sldId id="363" r:id="rId6"/>
    <p:sldId id="407" r:id="rId7"/>
    <p:sldId id="406" r:id="rId8"/>
    <p:sldId id="279" r:id="rId9"/>
    <p:sldId id="313" r:id="rId10"/>
    <p:sldId id="366" r:id="rId11"/>
    <p:sldId id="362" r:id="rId12"/>
    <p:sldId id="318" r:id="rId13"/>
    <p:sldId id="319" r:id="rId14"/>
    <p:sldId id="359" r:id="rId15"/>
    <p:sldId id="330" r:id="rId16"/>
    <p:sldId id="354" r:id="rId17"/>
    <p:sldId id="355" r:id="rId18"/>
    <p:sldId id="356" r:id="rId19"/>
    <p:sldId id="348" r:id="rId20"/>
    <p:sldId id="368" r:id="rId21"/>
    <p:sldId id="400" r:id="rId22"/>
    <p:sldId id="369" r:id="rId23"/>
    <p:sldId id="401" r:id="rId24"/>
    <p:sldId id="370" r:id="rId25"/>
    <p:sldId id="372" r:id="rId26"/>
    <p:sldId id="405" r:id="rId27"/>
    <p:sldId id="403" r:id="rId28"/>
    <p:sldId id="404" r:id="rId29"/>
    <p:sldId id="376" r:id="rId30"/>
    <p:sldId id="382" r:id="rId31"/>
    <p:sldId id="383" r:id="rId32"/>
    <p:sldId id="385" r:id="rId33"/>
    <p:sldId id="411" r:id="rId34"/>
    <p:sldId id="387" r:id="rId35"/>
    <p:sldId id="410" r:id="rId36"/>
    <p:sldId id="391" r:id="rId37"/>
    <p:sldId id="393" r:id="rId38"/>
    <p:sldId id="394" r:id="rId39"/>
    <p:sldId id="397" r:id="rId40"/>
    <p:sldId id="398" r:id="rId41"/>
    <p:sldId id="395" r:id="rId42"/>
  </p:sldIdLst>
  <p:sldSz cx="9144000" cy="6858000" type="screen4x3"/>
  <p:notesSz cx="6858000" cy="9077325"/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9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5DD5FF"/>
    <a:srgbClr val="002C58"/>
    <a:srgbClr val="003366"/>
    <a:srgbClr val="540054"/>
    <a:srgbClr val="660066"/>
    <a:srgbClr val="5028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5226" autoAdjust="0"/>
  </p:normalViewPr>
  <p:slideViewPr>
    <p:cSldViewPr>
      <p:cViewPr varScale="1">
        <p:scale>
          <a:sx n="91" d="100"/>
          <a:sy n="91" d="100"/>
        </p:scale>
        <p:origin x="121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32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040" y="-84"/>
      </p:cViewPr>
      <p:guideLst>
        <p:guide orient="horz" pos="2859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CEB992-1F24-451E-3AD1-1EA14592EE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40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58848-F41C-3732-0017-56CA1887DC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40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250F41D-F564-4A39-B0D3-0D3806190991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CED92-E6B0-204F-F440-152931D170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21713"/>
            <a:ext cx="2971800" cy="4540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4BA7B-8F5C-608E-F0E0-A1C1EEB6EC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21713"/>
            <a:ext cx="2971800" cy="4540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0E67545-5BF6-451E-A620-E705224A49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F9F183-EE90-0FA4-45F1-224C7F2F70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40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13AD1-AACA-807E-4957-1E647EB6FB1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40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31C4CB-96A9-49E4-B8B7-A051C545AA8B}" type="datetimeFigureOut">
              <a:rPr lang="en-US"/>
              <a:pPr>
                <a:defRPr/>
              </a:pPr>
              <a:t>11/3/2024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B805CD5-BB59-CB5C-3A78-37F5C5FDE0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681038"/>
            <a:ext cx="4537075" cy="3403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C864292-022E-643F-9335-F9868FCF0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11650"/>
            <a:ext cx="5486400" cy="4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9740A-3E92-2368-2789-B3692E9B4F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21713"/>
            <a:ext cx="2971800" cy="4540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D6791-00BD-19B3-85E0-766C91B3C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21713"/>
            <a:ext cx="2971800" cy="4540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24DE0D-7760-442C-AE52-9FFE2F3C51F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D2319C39-A0C5-2BF7-479A-642440A7B6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1037BA9D-2818-35AB-23DF-18A3698B61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045BCFB6-F68C-9897-7347-8F5CF36EF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9444150-6798-4CF0-938D-6E5B389D1832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30E315C7-F4F2-8037-2CCA-32DD891332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8C03E3D2-C7FB-A375-E2AB-E77D604B96E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Figure 8.7-4b Algae–2 of 4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Figure 8.7-5c Seaweeds–3 of 3</a:t>
            </a: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EF9DDBF9-920E-41CB-4F86-1526227AF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B9A9E4C-1BD9-4C1C-9D2C-1F18B0449269}" type="slidenum">
              <a:rPr lang="en-US" altLang="en-US" sz="1200" b="1">
                <a:latin typeface="Arial" panose="020B0604020202020204" pitchFamily="34" charset="0"/>
              </a:rPr>
              <a:pPr eaLnBrk="1" hangingPunct="1"/>
              <a:t>28</a:t>
            </a:fld>
            <a:endParaRPr lang="en-US" altLang="en-US" sz="12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5FD6C167-8E8C-70BC-8B86-F1047F7B0A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5F58664D-3ABB-FCAF-1B23-E02995C8B21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802CA383-2ED3-CD81-7F5F-D92440439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1B11301-E849-4135-AD59-A83CE1A7A5E4}" type="slidenum">
              <a:rPr lang="en-US" altLang="en-US" sz="1200" b="1">
                <a:latin typeface="Arial" panose="020B0604020202020204" pitchFamily="34" charset="0"/>
              </a:rPr>
              <a:pPr eaLnBrk="1" hangingPunct="1"/>
              <a:t>14</a:t>
            </a:fld>
            <a:endParaRPr lang="en-US" altLang="en-US" sz="12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0434EA6-0E62-491C-CF8B-F9A6B8CA82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3F7E8A7-3F02-4734-9F06-E5F2EBB8C508}" type="slidenum">
              <a:rPr lang="en-US" altLang="en-US" sz="1200" b="1">
                <a:latin typeface="Arial" panose="020B0604020202020204" pitchFamily="34" charset="0"/>
                <a:ea typeface="ＭＳ Ｐゴシック" panose="020B0600070205080204" pitchFamily="34" charset="-128"/>
              </a:rPr>
              <a:pPr eaLnBrk="1" hangingPunct="1"/>
              <a:t>16</a:t>
            </a:fld>
            <a:endParaRPr lang="en-US" altLang="en-US" sz="1200" b="1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E9448060-6903-CDCE-1162-AD40FD2859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8513A983-726D-8E22-D0EF-80AF6517F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Figure 8.3-2e Halophiles–5 of 5</a:t>
            </a:r>
          </a:p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ABB644A4-6022-A8D1-A01E-AA5A4FD4B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55D6267-F1E1-4B04-B557-650832ED76D1}" type="slidenum">
              <a:rPr lang="en-US" altLang="en-US" sz="1200" b="1">
                <a:latin typeface="Arial" panose="020B0604020202020204" pitchFamily="34" charset="0"/>
                <a:ea typeface="ＭＳ Ｐゴシック" panose="020B0600070205080204" pitchFamily="34" charset="-128"/>
              </a:rPr>
              <a:pPr eaLnBrk="1" hangingPunct="1"/>
              <a:t>17</a:t>
            </a:fld>
            <a:endParaRPr lang="en-US" altLang="en-US" sz="1200" b="1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A6CBDC64-7318-C988-FB47-E26411276E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FBFCA6D6-8F1B-D2CF-DD71-348B77ACE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Figure 8.3-1b Methanogens–2 of 4</a:t>
            </a:r>
          </a:p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4597F9FC-F532-3965-42A9-7CCA0FAABE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BA393D2-F756-41C6-B517-A814E136340B}" type="slidenum">
              <a:rPr lang="en-US" altLang="en-US" sz="1200" b="1">
                <a:latin typeface="Arial" panose="020B0604020202020204" pitchFamily="34" charset="0"/>
                <a:ea typeface="ＭＳ Ｐゴシック" panose="020B0600070205080204" pitchFamily="34" charset="-128"/>
              </a:rPr>
              <a:pPr eaLnBrk="1" hangingPunct="1"/>
              <a:t>18</a:t>
            </a:fld>
            <a:endParaRPr lang="en-US" altLang="en-US" sz="1200" b="1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7676B095-5FAF-6CBF-AB08-2B1BAC4B8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7507454-F712-BB50-1309-F1C90E257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Figure 8.3-2a Halophiles–1 of 5</a:t>
            </a:r>
          </a:p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648283F5-941E-0F41-28A1-FD3263DEA5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D22F1E2-5E8F-4E30-BC50-4C2879DA6577}" type="slidenum">
              <a:rPr lang="en-US" altLang="en-US" sz="1200" b="1">
                <a:latin typeface="Arial" panose="020B0604020202020204" pitchFamily="34" charset="0"/>
                <a:ea typeface="ＭＳ Ｐゴシック" panose="020B0600070205080204" pitchFamily="34" charset="-128"/>
              </a:rPr>
              <a:pPr eaLnBrk="1" hangingPunct="1"/>
              <a:t>20</a:t>
            </a:fld>
            <a:endParaRPr lang="en-US" altLang="en-US" sz="1200" b="1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0C0CA595-A2FB-DE62-6AA2-353840CAEC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3FCF4A28-F7AA-A9BF-6EB4-B4EDE4C72F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42EDC84C-C1F8-E43E-CC7A-37793231B0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707441A-81CF-4DB4-8076-C94D46E22D49}" type="slidenum">
              <a:rPr lang="en-US" altLang="en-US" sz="1200" b="1">
                <a:latin typeface="Arial" panose="020B0604020202020204" pitchFamily="34" charset="0"/>
                <a:ea typeface="ＭＳ Ｐゴシック" panose="020B0600070205080204" pitchFamily="34" charset="-128"/>
              </a:rPr>
              <a:pPr eaLnBrk="1" hangingPunct="1"/>
              <a:t>22</a:t>
            </a:fld>
            <a:endParaRPr lang="en-US" altLang="en-US" sz="1200" b="1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0A8846D-E0CB-DA58-A1BB-C621B16D7E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30ACE80-24E4-A203-78F1-B13155063A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Figure 8.6-2_5 Endosymbiosis (Step 5)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D7B09CD3-4856-6167-8E50-70F089F661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CF086A1-006F-4732-A9CD-5BD8B25AB593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3D91F9B1-B060-C796-F32B-3888BEA7A5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29F5A7D1-B9BD-0399-D0D3-5C1199EFC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4E12BD67-BA83-CC7A-EAF0-9963750976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4DFC3FFA-0F05-6712-C710-11B3E3DBCB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Figure 8.7-1a Protozoans–1 of 3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Figure 8.7-1b Protozoans–2 of 3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Figure 8.7-1c Protozoans–3 of 3</a:t>
            </a: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41118D09-C720-A7B1-8A3F-5858EC934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4FF9FF8-64D0-4693-B94D-021BA9CE7D5E}" type="slidenum">
              <a:rPr lang="en-US" altLang="en-US" sz="1200" b="1">
                <a:latin typeface="Arial" panose="020B0604020202020204" pitchFamily="34" charset="0"/>
              </a:rPr>
              <a:pPr eaLnBrk="1" hangingPunct="1"/>
              <a:t>27</a:t>
            </a:fld>
            <a:endParaRPr lang="en-US" altLang="en-US" sz="12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596199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78652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21717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3627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20615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2919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155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26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36908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25669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351318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189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1196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067548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2C5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D1D8CDD-F671-28B2-B7F2-D5E7987BF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86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E03B2FB-C3B4-995D-0782-48C232642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14400"/>
            <a:ext cx="8686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FFFF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FFFF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FFFF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FFFF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SzPct val="55000"/>
        <a:buFont typeface="Wingdings" panose="05000000000000000000" pitchFamily="2" charset="2"/>
        <a:buChar char="v"/>
        <a:defRPr sz="3000" b="1">
          <a:solidFill>
            <a:schemeClr val="bg1"/>
          </a:solidFill>
          <a:latin typeface="+mn-lt"/>
          <a:ea typeface="+mn-ea"/>
          <a:cs typeface="+mn-cs"/>
        </a:defRPr>
      </a:lvl1pPr>
      <a:lvl2pPr marL="685800" indent="-346075" algn="l" rtl="0" eaLnBrk="0" fontAlgn="base" hangingPunct="0">
        <a:spcBef>
          <a:spcPts val="12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>
          <a:solidFill>
            <a:schemeClr val="bg1"/>
          </a:solidFill>
          <a:latin typeface="+mn-lt"/>
        </a:defRPr>
      </a:lvl2pPr>
      <a:lvl3pPr marL="1023938" indent="-346075" algn="l" rtl="0" eaLnBrk="0" fontAlgn="base" hangingPunct="0">
        <a:spcBef>
          <a:spcPts val="1200"/>
        </a:spcBef>
        <a:spcAft>
          <a:spcPct val="0"/>
        </a:spcAft>
        <a:buSzPct val="70000"/>
        <a:buFont typeface="Arial" panose="020B0604020202020204" pitchFamily="34" charset="0"/>
        <a:buChar char="–"/>
        <a:defRPr sz="2400">
          <a:solidFill>
            <a:schemeClr val="bg1"/>
          </a:solidFill>
          <a:latin typeface="+mn-lt"/>
        </a:defRPr>
      </a:lvl3pPr>
      <a:lvl4pPr marL="1379538" indent="-346075" algn="l" rtl="0" eaLnBrk="0" fontAlgn="base" hangingPunct="0">
        <a:spcBef>
          <a:spcPts val="800"/>
        </a:spcBef>
        <a:spcAft>
          <a:spcPct val="0"/>
        </a:spcAft>
        <a:buSzPct val="70000"/>
        <a:buFont typeface="Courier New" panose="02070309020205020404" pitchFamily="49" charset="0"/>
        <a:buChar char="o"/>
        <a:defRPr sz="2400">
          <a:solidFill>
            <a:schemeClr val="bg1"/>
          </a:solidFill>
          <a:latin typeface="+mn-lt"/>
        </a:defRPr>
      </a:lvl4pPr>
      <a:lvl5pPr marL="1717675" indent="-346075" algn="l" rtl="0" eaLnBrk="0" fontAlgn="base" hangingPunct="0">
        <a:spcBef>
          <a:spcPts val="800"/>
        </a:spcBef>
        <a:spcAft>
          <a:spcPct val="0"/>
        </a:spcAft>
        <a:buSzPct val="85000"/>
        <a:buFont typeface="Arial" panose="020B0604020202020204" pitchFamily="34" charset="0"/>
        <a:buChar char="«"/>
        <a:defRPr sz="24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55000"/>
        <a:buFont typeface="Wingdings" pitchFamily="2" charset="2"/>
        <a:buChar char="§"/>
        <a:defRPr sz="32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55000"/>
        <a:buFont typeface="Wingdings" pitchFamily="2" charset="2"/>
        <a:buChar char="§"/>
        <a:defRPr sz="32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55000"/>
        <a:buFont typeface="Wingdings" pitchFamily="2" charset="2"/>
        <a:buChar char="§"/>
        <a:defRPr sz="32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55000"/>
        <a:buFont typeface="Wingdings" pitchFamily="2" charset="2"/>
        <a:buChar char="§"/>
        <a:defRPr sz="3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rct=j&amp;q=&amp;esrc=s&amp;source=images&amp;cd=&amp;cad=rja&amp;uact=8&amp;ved=2ahUKEwibvKCB3sDeAhU1IjQIHbetCxUQjRx6BAgBEAU&amp;url=https%3A%2F%2Fwww.thoughtco.com%2Fabout-euglena-cells-4099133&amp;psig=AOvVaw19Dx8iP9RP9QaFjNPwCGOq&amp;ust=1541626932853834" TargetMode="External"/><Relationship Id="rId3" Type="http://schemas.openxmlformats.org/officeDocument/2006/relationships/image" Target="../media/image41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hyperlink" Target="https://www.youtube.com/watch?v=NepvSAJhlkw" TargetMode="External"/><Relationship Id="rId5" Type="http://schemas.openxmlformats.org/officeDocument/2006/relationships/hyperlink" Target="https://www.google.com/url?sa=i&amp;rct=j&amp;q=&amp;esrc=s&amp;source=images&amp;cd=&amp;cad=rja&amp;uact=8&amp;ved=2ahUKEwjdlqTA3cDeAhVEMHwKHY42BSwQjRx6BAgBEAU&amp;url=https%3A%2F%2Fwww.britannica.com%2Fscience%2FParamecium&amp;psig=AOvVaw3yBFg5l64swWf2k3HfM0pm&amp;ust=1541626787786984" TargetMode="External"/><Relationship Id="rId10" Type="http://schemas.openxmlformats.org/officeDocument/2006/relationships/hyperlink" Target="https://www.youtube.com/watch?v=7pR7TNzJ_pA" TargetMode="External"/><Relationship Id="rId4" Type="http://schemas.openxmlformats.org/officeDocument/2006/relationships/hyperlink" Target="https://www.youtube.com/watch?v=WFpBRfLtbIo" TargetMode="External"/><Relationship Id="rId9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55.png"/><Relationship Id="rId4" Type="http://schemas.openxmlformats.org/officeDocument/2006/relationships/image" Target="../media/image50.jpe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vob6L8q3I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GScyw3ammmk" TargetMode="External"/><Relationship Id="rId2" Type="http://schemas.openxmlformats.org/officeDocument/2006/relationships/hyperlink" Target="http://www.youtube.com/watch?v=eTWNF-Rc3k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mOI-JlNcDVs" TargetMode="External"/><Relationship Id="rId5" Type="http://schemas.openxmlformats.org/officeDocument/2006/relationships/hyperlink" Target="http://www.biographic.com/posts/sto/lens-of-time-slime-lapse" TargetMode="External"/><Relationship Id="rId4" Type="http://schemas.openxmlformats.org/officeDocument/2006/relationships/hyperlink" Target="http://www.youtube.com/watch?v=bkVhLJLG7u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dO2xx-aeZ4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" descr="Simple Evolutionary tree with the three domains mapped with arrows to show two endosymbiotic events.">
            <a:extLst>
              <a:ext uri="{FF2B5EF4-FFF2-40B4-BE49-F238E27FC236}">
                <a16:creationId xmlns:a16="http://schemas.microsoft.com/office/drawing/2014/main" id="{E751B67B-2C9C-1ABC-7617-1F87B0B2AFE4}"/>
              </a:ext>
            </a:extLst>
          </p:cNvPr>
          <p:cNvGrpSpPr>
            <a:grpSpLocks/>
          </p:cNvGrpSpPr>
          <p:nvPr/>
        </p:nvGrpSpPr>
        <p:grpSpPr bwMode="auto">
          <a:xfrm>
            <a:off x="1710754" y="1115155"/>
            <a:ext cx="7234238" cy="5432425"/>
            <a:chOff x="838200" y="1219473"/>
            <a:chExt cx="7234238" cy="5432152"/>
          </a:xfrm>
        </p:grpSpPr>
        <p:pic>
          <p:nvPicPr>
            <p:cNvPr id="2052" name="Picture 2">
              <a:extLst>
                <a:ext uri="{FF2B5EF4-FFF2-40B4-BE49-F238E27FC236}">
                  <a16:creationId xmlns:a16="http://schemas.microsoft.com/office/drawing/2014/main" id="{094C098F-5A6F-FF18-C0CC-7E51B2137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219473"/>
              <a:ext cx="7234238" cy="5432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3839B2-9F57-0E59-7335-2C062D6FBD1C}"/>
                </a:ext>
              </a:extLst>
            </p:cNvPr>
            <p:cNvSpPr/>
            <p:nvPr/>
          </p:nvSpPr>
          <p:spPr>
            <a:xfrm>
              <a:off x="3048000" y="1600454"/>
              <a:ext cx="2133600" cy="609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971D11-E54C-866C-03E6-5CA43C2B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686800" cy="967517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FF0000"/>
                </a:solidFill>
              </a:rPr>
              <a:t>The Diversity of Organisms on this Planet are </a:t>
            </a:r>
            <a:br>
              <a:rPr lang="en-US" altLang="en-US" sz="2400" dirty="0">
                <a:solidFill>
                  <a:srgbClr val="FF0000"/>
                </a:solidFill>
              </a:rPr>
            </a:br>
            <a:r>
              <a:rPr lang="en-US" altLang="en-US" sz="2400" dirty="0">
                <a:solidFill>
                  <a:srgbClr val="FF0000"/>
                </a:solidFill>
              </a:rPr>
              <a:t>divided into different </a:t>
            </a:r>
            <a:r>
              <a:rPr lang="en-US" altLang="en-US" sz="2400" u="sng" dirty="0">
                <a:solidFill>
                  <a:srgbClr val="FF0000"/>
                </a:solidFill>
              </a:rPr>
              <a:t>Domains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CC81-5C44-4EDA-0ED7-C0A169E79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5155"/>
            <a:ext cx="1710754" cy="1780445"/>
          </a:xfrm>
        </p:spPr>
        <p:txBody>
          <a:bodyPr/>
          <a:lstStyle/>
          <a:p>
            <a:r>
              <a:rPr lang="en-US" sz="2000" dirty="0"/>
              <a:t>Bacteria</a:t>
            </a:r>
          </a:p>
          <a:p>
            <a:r>
              <a:rPr lang="en-US" sz="2000" dirty="0"/>
              <a:t>Archaea</a:t>
            </a:r>
          </a:p>
          <a:p>
            <a:r>
              <a:rPr lang="en-US" sz="2000" dirty="0"/>
              <a:t>Eukarya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81F-DB1D-2BDD-48E3-C26E1F57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Bacteria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8D3D1-93D3-9596-EE06-8279C615D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334000"/>
          </a:xfrm>
        </p:spPr>
        <p:txBody>
          <a:bodyPr/>
          <a:lstStyle/>
          <a:p>
            <a:r>
              <a:rPr lang="en-US" sz="2400" dirty="0"/>
              <a:t>The kinds of bacteria that make up our gut flora influence our health in many ways</a:t>
            </a:r>
          </a:p>
        </p:txBody>
      </p:sp>
      <p:pic>
        <p:nvPicPr>
          <p:cNvPr id="12291" name="Picture 2" descr="info graphic outlining how gut microflora influences the incidence of obesity, inflammation, autism, metabolism, vitamin production and immunity.">
            <a:extLst>
              <a:ext uri="{FF2B5EF4-FFF2-40B4-BE49-F238E27FC236}">
                <a16:creationId xmlns:a16="http://schemas.microsoft.com/office/drawing/2014/main" id="{B36EA2D6-9E2A-50A2-C746-B5270A48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705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hotos of 4 different cyanobacteria">
            <a:extLst>
              <a:ext uri="{FF2B5EF4-FFF2-40B4-BE49-F238E27FC236}">
                <a16:creationId xmlns:a16="http://schemas.microsoft.com/office/drawing/2014/main" id="{EB20CC9C-09BE-915C-9D85-A40DCE67D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42420"/>
            <a:ext cx="639127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9E898C-2BD6-F611-D36B-7B0D2514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Bacteria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A7F68-E936-07C4-4604-926736354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305800" cy="828020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latin typeface="+mj-lt"/>
              </a:rPr>
              <a:t>Cyanobacteria photosynthesize</a:t>
            </a: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9E82-EABD-061A-79DB-785CA620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Bacteria</a:t>
            </a:r>
            <a:endParaRPr lang="en-US" dirty="0"/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265C56B3-ED8B-7A5B-FD3F-568E0832AA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419600" cy="5334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Bacteria are useful to humans: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en-US" sz="2400" dirty="0">
                <a:solidFill>
                  <a:srgbClr val="5DD5FF"/>
                </a:solidFill>
              </a:rPr>
              <a:t>Biological control </a:t>
            </a:r>
            <a:r>
              <a:rPr lang="en-US" altLang="en-US" sz="2400" dirty="0"/>
              <a:t>organisms</a:t>
            </a:r>
          </a:p>
          <a:p>
            <a:pPr lvl="2" eaLnBrk="1" hangingPunct="1">
              <a:spcBef>
                <a:spcPts val="1000"/>
              </a:spcBef>
            </a:pPr>
            <a:r>
              <a:rPr lang="en-US" altLang="en-US" sz="2000" i="1" dirty="0"/>
              <a:t>Bacillus thuringiensis</a:t>
            </a:r>
            <a:r>
              <a:rPr lang="en-US" altLang="en-US" sz="2000" dirty="0"/>
              <a:t> - Effective against caterpillars and worms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en-US" sz="2400" dirty="0">
                <a:solidFill>
                  <a:srgbClr val="5DD5FF"/>
                </a:solidFill>
              </a:rPr>
              <a:t>Bioremediation</a:t>
            </a:r>
            <a:r>
              <a:rPr lang="en-US" altLang="en-US" sz="2400" dirty="0"/>
              <a:t> - Use of living organisms in cleanup of toxic waste and pollution</a:t>
            </a:r>
          </a:p>
        </p:txBody>
      </p:sp>
      <p:grpSp>
        <p:nvGrpSpPr>
          <p:cNvPr id="14339" name="Group 6" descr="photo of a tomato hornworm affected by Bacillus thuringiensis">
            <a:extLst>
              <a:ext uri="{FF2B5EF4-FFF2-40B4-BE49-F238E27FC236}">
                <a16:creationId xmlns:a16="http://schemas.microsoft.com/office/drawing/2014/main" id="{E521AF4B-2A94-39C1-EB42-1CF8C1C6BF7D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079500"/>
            <a:ext cx="3352800" cy="5003800"/>
            <a:chOff x="5638800" y="1447800"/>
            <a:chExt cx="3352800" cy="5003800"/>
          </a:xfrm>
        </p:grpSpPr>
        <p:pic>
          <p:nvPicPr>
            <p:cNvPr id="14340" name="Picture 2" descr="ste30670_1709">
              <a:extLst>
                <a:ext uri="{FF2B5EF4-FFF2-40B4-BE49-F238E27FC236}">
                  <a16:creationId xmlns:a16="http://schemas.microsoft.com/office/drawing/2014/main" id="{5C9E93D6-B0F7-E77D-AD4B-0FEB8B2E1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1447800"/>
              <a:ext cx="3155950" cy="438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D64730-3A44-B4A9-B0E3-109C37AF7DF9}"/>
                </a:ext>
              </a:extLst>
            </p:cNvPr>
            <p:cNvSpPr txBox="1"/>
            <p:nvPr/>
          </p:nvSpPr>
          <p:spPr>
            <a:xfrm>
              <a:off x="5638800" y="5867400"/>
              <a:ext cx="3352800" cy="5842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Affect of </a:t>
              </a:r>
              <a:r>
                <a:rPr lang="en-US" sz="1600" i="1" dirty="0">
                  <a:solidFill>
                    <a:schemeClr val="bg1"/>
                  </a:solidFill>
                  <a:latin typeface="+mn-lt"/>
                </a:rPr>
                <a:t>Bacillus thuringiensis </a:t>
              </a: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on tomato hornworm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9451-E307-9055-2130-CCC47E36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Bacteria</a:t>
            </a:r>
            <a:endParaRPr lang="en-US" dirty="0"/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4BCCDF50-1C6A-B34D-60F2-3B925D8DE4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25146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Bacteria are useful to humans: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en-US" sz="2400" dirty="0"/>
              <a:t>Other useful bacteria</a:t>
            </a:r>
            <a:endParaRPr lang="en-US" altLang="en-US" sz="2400" dirty="0">
              <a:solidFill>
                <a:srgbClr val="5DD5FF"/>
              </a:solidFill>
            </a:endParaRPr>
          </a:p>
          <a:p>
            <a:pPr lvl="2" eaLnBrk="1" hangingPunct="1"/>
            <a:r>
              <a:rPr lang="en-US" altLang="en-US" sz="2000" dirty="0"/>
              <a:t>Human health - </a:t>
            </a:r>
            <a:r>
              <a:rPr lang="en-US" altLang="en-US" sz="2000" i="1" dirty="0"/>
              <a:t>Lactobacillus acidophilus</a:t>
            </a:r>
          </a:p>
          <a:p>
            <a:pPr lvl="2" eaLnBrk="1" hangingPunct="1"/>
            <a:r>
              <a:rPr lang="en-US" altLang="en-US" sz="2000" dirty="0"/>
              <a:t>Dairy  - Buttermilk, sour cream, yogurt, cheese</a:t>
            </a:r>
          </a:p>
          <a:p>
            <a:pPr lvl="2" eaLnBrk="1" hangingPunct="1">
              <a:spcBef>
                <a:spcPts val="1000"/>
              </a:spcBef>
            </a:pPr>
            <a:r>
              <a:rPr lang="en-US" altLang="en-US" sz="2000" dirty="0"/>
              <a:t>Industrial - Utilizes bacteria waste products</a:t>
            </a:r>
          </a:p>
        </p:txBody>
      </p:sp>
      <p:pic>
        <p:nvPicPr>
          <p:cNvPr id="15363" name="Picture 4" descr="different kinds of cheese">
            <a:extLst>
              <a:ext uri="{FF2B5EF4-FFF2-40B4-BE49-F238E27FC236}">
                <a16:creationId xmlns:a16="http://schemas.microsoft.com/office/drawing/2014/main" id="{05A55522-067B-C089-ECF6-2C8F1C08E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76600"/>
            <a:ext cx="49784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Evolutionary Tree of the Archaea">
            <a:extLst>
              <a:ext uri="{FF2B5EF4-FFF2-40B4-BE49-F238E27FC236}">
                <a16:creationId xmlns:a16="http://schemas.microsoft.com/office/drawing/2014/main" id="{7DF0880F-CF72-F239-9980-38706A896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" y="1295400"/>
            <a:ext cx="765333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96A330-272E-4724-E8B1-CB63CBDC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Archaea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6C846-65F6-F002-3EA1-C0C70AA18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33400"/>
          </a:xfrm>
        </p:spPr>
        <p:txBody>
          <a:bodyPr/>
          <a:lstStyle/>
          <a:p>
            <a:r>
              <a:rPr lang="en-US" dirty="0"/>
              <a:t>Is diverse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Chart of the differences between bacteria and archaea">
            <a:extLst>
              <a:ext uri="{FF2B5EF4-FFF2-40B4-BE49-F238E27FC236}">
                <a16:creationId xmlns:a16="http://schemas.microsoft.com/office/drawing/2014/main" id="{7288F9B9-8246-1E80-FB11-8F8B9CDA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38200"/>
            <a:ext cx="5715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8476D-478E-7C09-DEA5-F286152B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Archaea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9D05E-2C02-6A78-F61D-AA096DD26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2819400" cy="2971800"/>
          </a:xfrm>
        </p:spPr>
        <p:txBody>
          <a:bodyPr/>
          <a:lstStyle/>
          <a:p>
            <a:r>
              <a:rPr lang="en-US" sz="2400" dirty="0"/>
              <a:t>Are similar to Bacteria in that they are prokaryotic but have some significant differences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993B-1321-7732-51C4-0B86315E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Archaea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7042E7E0-3232-104C-A5CA-05671E68D1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3520" y="685800"/>
            <a:ext cx="8686800" cy="1752600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  <a:defRPr/>
            </a:pPr>
            <a:r>
              <a:rPr lang="en-US" sz="3200" dirty="0"/>
              <a:t>Include</a:t>
            </a:r>
          </a:p>
          <a:p>
            <a:pPr lvl="1" eaLnBrk="1" hangingPunct="1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2400" dirty="0"/>
              <a:t>methanogens (which produce methane gas)</a:t>
            </a:r>
          </a:p>
          <a:p>
            <a:pPr lvl="1" eaLnBrk="1" hangingPunct="1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2400" dirty="0"/>
              <a:t>halophiles (salt lovers)</a:t>
            </a:r>
          </a:p>
          <a:p>
            <a:pPr lvl="1" eaLnBrk="1" hangingPunct="1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2400" dirty="0"/>
              <a:t>thermophiles (heat lovers)</a:t>
            </a:r>
            <a:endParaRPr lang="en-US" sz="2400" dirty="0">
              <a:cs typeface="+mn-cs"/>
            </a:endParaRPr>
          </a:p>
        </p:txBody>
      </p:sp>
      <p:pic>
        <p:nvPicPr>
          <p:cNvPr id="18435" name="Picture 6" descr="photo of chimneys over a hydrothermal vent where archaeans can be found">
            <a:extLst>
              <a:ext uri="{FF2B5EF4-FFF2-40B4-BE49-F238E27FC236}">
                <a16:creationId xmlns:a16="http://schemas.microsoft.com/office/drawing/2014/main" id="{DADBCB6C-6A8F-CE63-B575-CB3B520EC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54922"/>
            <a:ext cx="7974013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CACF249-68F7-796A-028B-F91D755B6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Domain Archaea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0EA430-51F8-740B-0251-9AD84AC96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13" y="781050"/>
            <a:ext cx="86868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/>
              <a:t>Methanogens live in anaerobic environments</a:t>
            </a:r>
          </a:p>
        </p:txBody>
      </p:sp>
      <p:pic>
        <p:nvPicPr>
          <p:cNvPr id="19459" name="Picture 1" descr="a landfill where methanogens can be found">
            <a:extLst>
              <a:ext uri="{FF2B5EF4-FFF2-40B4-BE49-F238E27FC236}">
                <a16:creationId xmlns:a16="http://schemas.microsoft.com/office/drawing/2014/main" id="{16A43960-DF37-FEED-E733-8B4D919F2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2605088"/>
            <a:ext cx="4192587" cy="280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5" descr="two cows who have methanogens in their gut">
            <a:extLst>
              <a:ext uri="{FF2B5EF4-FFF2-40B4-BE49-F238E27FC236}">
                <a16:creationId xmlns:a16="http://schemas.microsoft.com/office/drawing/2014/main" id="{B385B351-8745-DF32-715E-09CA70A2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t="7692" r="7767"/>
          <a:stretch>
            <a:fillRect/>
          </a:stretch>
        </p:blipFill>
        <p:spPr bwMode="auto">
          <a:xfrm>
            <a:off x="228600" y="1447800"/>
            <a:ext cx="42910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6" descr="Chart of the carbon footprint for different kinds of meat showing that ruminant animals have a larger carbon footprint">
            <a:extLst>
              <a:ext uri="{FF2B5EF4-FFF2-40B4-BE49-F238E27FC236}">
                <a16:creationId xmlns:a16="http://schemas.microsoft.com/office/drawing/2014/main" id="{0C1E28C6-B1AA-2ACD-1800-28A967D19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4286250"/>
            <a:ext cx="40005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3E81149-CC68-1DB5-8E57-D37361FD0A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Domain Archaea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31EBE4-D024-1AC8-973F-DAB9465C0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" y="788670"/>
            <a:ext cx="8686800" cy="58293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/>
              <a:t>Halophiles live in very salty environments</a:t>
            </a:r>
          </a:p>
        </p:txBody>
      </p:sp>
      <p:pic>
        <p:nvPicPr>
          <p:cNvPr id="20483" name="Picture 1" descr="salt accumulations in the dead sea where archaeans can be found">
            <a:extLst>
              <a:ext uri="{FF2B5EF4-FFF2-40B4-BE49-F238E27FC236}">
                <a16:creationId xmlns:a16="http://schemas.microsoft.com/office/drawing/2014/main" id="{B763F490-79B9-E324-B86E-8CC2C3CB5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0" y="1517650"/>
            <a:ext cx="326866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5" descr="salt accumulations in a lake where archaeans can be found">
            <a:extLst>
              <a:ext uri="{FF2B5EF4-FFF2-40B4-BE49-F238E27FC236}">
                <a16:creationId xmlns:a16="http://schemas.microsoft.com/office/drawing/2014/main" id="{8E665FCD-EC2D-3B4A-9AFE-CBD9B0C3C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5053013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6" descr="salt accumulations in settling ponds where archaeans can be found">
            <a:extLst>
              <a:ext uri="{FF2B5EF4-FFF2-40B4-BE49-F238E27FC236}">
                <a16:creationId xmlns:a16="http://schemas.microsoft.com/office/drawing/2014/main" id="{8C72E8C7-3680-7550-584A-614C7AA0A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572000"/>
            <a:ext cx="44196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43A9E644-4FE5-505D-A3E1-FF762CDC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Domain Archaea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D95D1B-FA26-2608-A6BF-F3F712BB2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01040"/>
            <a:ext cx="8305800" cy="9906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kern="0" dirty="0"/>
              <a:t>Thermophiles thrive in very hot environments</a:t>
            </a:r>
          </a:p>
        </p:txBody>
      </p:sp>
      <p:pic>
        <p:nvPicPr>
          <p:cNvPr id="21507" name="Picture 2" descr="Photo of Grand Prismatic Spring in Yellowstone where archaeans grow along the edges.">
            <a:extLst>
              <a:ext uri="{FF2B5EF4-FFF2-40B4-BE49-F238E27FC236}">
                <a16:creationId xmlns:a16="http://schemas.microsoft.com/office/drawing/2014/main" id="{C8A5DBD8-4976-DFFB-DCA6-0C51B19A5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" y="1403985"/>
            <a:ext cx="8026400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ketch to illustrate the size differences of a eukaryotic cell (large), a prokaryotic cell (small) and a virus (very small).">
            <a:extLst>
              <a:ext uri="{FF2B5EF4-FFF2-40B4-BE49-F238E27FC236}">
                <a16:creationId xmlns:a16="http://schemas.microsoft.com/office/drawing/2014/main" id="{DF12522E-2647-A698-17C0-A608711C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" b="4762"/>
          <a:stretch>
            <a:fillRect/>
          </a:stretch>
        </p:blipFill>
        <p:spPr bwMode="auto">
          <a:xfrm>
            <a:off x="2286000" y="838200"/>
            <a:ext cx="6323013" cy="580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BF00F-60FB-FF61-6041-6F257E43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Prokaryotic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7216-DFC1-49D7-7F22-469ED8E6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2286000" cy="5334000"/>
          </a:xfrm>
        </p:spPr>
        <p:txBody>
          <a:bodyPr/>
          <a:lstStyle/>
          <a:p>
            <a:r>
              <a:rPr lang="en-US" sz="1800" dirty="0"/>
              <a:t>Smaller than Eukaryotic Cells</a:t>
            </a:r>
          </a:p>
          <a:p>
            <a:r>
              <a:rPr lang="en-US" sz="1800" dirty="0"/>
              <a:t>Larger than Viruses</a:t>
            </a:r>
          </a:p>
          <a:p>
            <a:r>
              <a:rPr lang="en-US" sz="1800" dirty="0"/>
              <a:t>Simple</a:t>
            </a:r>
          </a:p>
          <a:p>
            <a:r>
              <a:rPr lang="en-US" sz="1800" dirty="0"/>
              <a:t>Single-celled</a:t>
            </a:r>
          </a:p>
          <a:p>
            <a:r>
              <a:rPr lang="en-US" sz="1800" dirty="0"/>
              <a:t>Lack Organelles</a:t>
            </a:r>
          </a:p>
          <a:p>
            <a:r>
              <a:rPr lang="en-US" sz="1800" dirty="0"/>
              <a:t>Divide by binary fission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AFFCBDA-0817-A393-DCD8-F62CB1DBC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4582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Endosymbiosis</a:t>
            </a:r>
            <a:endParaRPr lang="en-US" altLang="en-US" b="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8786BB1-F647-238E-3913-559CCEA048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Evidence suggests that endosymbiosis was key in the evolution of eukaryotes</a:t>
            </a:r>
          </a:p>
          <a:p>
            <a:pPr eaLnBrk="1" hangingPunct="1"/>
            <a:r>
              <a:rPr lang="en-US" altLang="en-US" dirty="0"/>
              <a:t>Endosymbiosis is when one species lives inside another host species. </a:t>
            </a:r>
          </a:p>
          <a:p>
            <a:pPr eaLnBrk="1" hangingPunct="1"/>
            <a:r>
              <a:rPr lang="en-US" altLang="en-US" dirty="0"/>
              <a:t>Two eukaryotic organelles, mitochondria and chloroplasts, appear to have evolved from small, free-living prokaryotes that were engulfed by the host cell.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DDAB9606-7CB0-97A9-3DFB-31A700BBE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Endosymbiosis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94998-4447-1AB7-48B2-0FA3C1579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5800"/>
            <a:ext cx="8686800" cy="533400"/>
          </a:xfrm>
        </p:spPr>
        <p:txBody>
          <a:bodyPr/>
          <a:lstStyle/>
          <a:p>
            <a:r>
              <a:rPr lang="en-US" dirty="0"/>
              <a:t>Illustrated on an evolutionary tree</a:t>
            </a:r>
          </a:p>
        </p:txBody>
      </p:sp>
      <p:pic>
        <p:nvPicPr>
          <p:cNvPr id="23555" name="Picture 2" descr="Evolutionary tree with branches from the bacteria merging with branches of the eukarya illustrating endosymbiotic events">
            <a:extLst>
              <a:ext uri="{FF2B5EF4-FFF2-40B4-BE49-F238E27FC236}">
                <a16:creationId xmlns:a16="http://schemas.microsoft.com/office/drawing/2014/main" id="{78DF0D9E-1F27-87F5-A120-EAEE5369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0" y="1449673"/>
            <a:ext cx="7510780" cy="523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F9C18D-438E-BF18-8CB6-E3B139FF5AE5}"/>
              </a:ext>
            </a:extLst>
          </p:cNvPr>
          <p:cNvSpPr/>
          <p:nvPr/>
        </p:nvSpPr>
        <p:spPr>
          <a:xfrm>
            <a:off x="3124200" y="904240"/>
            <a:ext cx="5486400" cy="5486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B07A8655-DAAA-7A99-EEE1-8B03D0585B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280" y="152559"/>
            <a:ext cx="8686800" cy="533400"/>
          </a:xfrm>
        </p:spPr>
        <p:txBody>
          <a:bodyPr/>
          <a:lstStyle/>
          <a:p>
            <a:pPr eaLnBrk="1" hangingPunct="1"/>
            <a:r>
              <a:rPr lang="en-US" altLang="en-US" dirty="0"/>
              <a:t>Endosymbiosis</a:t>
            </a:r>
            <a:endParaRPr lang="en-US" altLang="en-US" dirty="0">
              <a:solidFill>
                <a:srgbClr val="B9212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0AD66-38B7-D3DA-DD67-7699E8F7C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914400"/>
            <a:ext cx="2703513" cy="19812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/>
              <a:t>Formed the</a:t>
            </a:r>
          </a:p>
          <a:p>
            <a:r>
              <a:rPr lang="en-US" sz="2800" b="0" dirty="0"/>
              <a:t>Mitochondria</a:t>
            </a:r>
          </a:p>
          <a:p>
            <a:r>
              <a:rPr lang="en-US" sz="2800" b="0" dirty="0"/>
              <a:t>Chloroplast</a:t>
            </a:r>
          </a:p>
        </p:txBody>
      </p:sp>
      <p:grpSp>
        <p:nvGrpSpPr>
          <p:cNvPr id="8" name="Group 7" descr="diagram of endosymbiotic events for the mitochondria and chloroplast">
            <a:extLst>
              <a:ext uri="{FF2B5EF4-FFF2-40B4-BE49-F238E27FC236}">
                <a16:creationId xmlns:a16="http://schemas.microsoft.com/office/drawing/2014/main" id="{2A271D78-3D82-12A8-6184-F90AD7C0EA60}"/>
              </a:ext>
            </a:extLst>
          </p:cNvPr>
          <p:cNvGrpSpPr/>
          <p:nvPr/>
        </p:nvGrpSpPr>
        <p:grpSpPr>
          <a:xfrm>
            <a:off x="3581400" y="1096327"/>
            <a:ext cx="4837113" cy="5102225"/>
            <a:chOff x="2184400" y="1336675"/>
            <a:chExt cx="4837113" cy="5102225"/>
          </a:xfrm>
        </p:grpSpPr>
        <p:pic>
          <p:nvPicPr>
            <p:cNvPr id="7" name="Picture 6" descr="08_06_02_Endosymbiosis_5.png">
              <a:extLst>
                <a:ext uri="{FF2B5EF4-FFF2-40B4-BE49-F238E27FC236}">
                  <a16:creationId xmlns:a16="http://schemas.microsoft.com/office/drawing/2014/main" id="{8925DA3A-B6D6-9970-CA8B-4BBE8122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863" y="4316413"/>
              <a:ext cx="1550987" cy="2122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08_06_02_Endosymbiosis_4.png">
              <a:extLst>
                <a:ext uri="{FF2B5EF4-FFF2-40B4-BE49-F238E27FC236}">
                  <a16:creationId xmlns:a16="http://schemas.microsoft.com/office/drawing/2014/main" id="{FB810BFA-4BA3-AD6C-85CF-736B8103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00" y="2916238"/>
              <a:ext cx="2957513" cy="1795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 descr="08_06_02_Endosymbiosis_3.png">
              <a:extLst>
                <a:ext uri="{FF2B5EF4-FFF2-40B4-BE49-F238E27FC236}">
                  <a16:creationId xmlns:a16="http://schemas.microsoft.com/office/drawing/2014/main" id="{775FE7D6-F9B2-CC67-92F1-37335836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450" y="4316413"/>
              <a:ext cx="1538288" cy="2119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 descr="08_06_02_Endosymbiosis_2.png">
              <a:extLst>
                <a:ext uri="{FF2B5EF4-FFF2-40B4-BE49-F238E27FC236}">
                  <a16:creationId xmlns:a16="http://schemas.microsoft.com/office/drawing/2014/main" id="{F2E93CE7-7864-DFA4-6A1A-3F06147AD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400" y="2552700"/>
              <a:ext cx="2616200" cy="2462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2" descr="08_06_02_Endosymbiosis_1.png">
              <a:extLst>
                <a:ext uri="{FF2B5EF4-FFF2-40B4-BE49-F238E27FC236}">
                  <a16:creationId xmlns:a16="http://schemas.microsoft.com/office/drawing/2014/main" id="{EAE39B61-3801-3E34-889D-9FADC914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6038" y="1336675"/>
              <a:ext cx="1760537" cy="143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in-folding of the plasma membrane forming the nucleus, endoplasmic reticulum and golgi apparatus">
            <a:extLst>
              <a:ext uri="{FF2B5EF4-FFF2-40B4-BE49-F238E27FC236}">
                <a16:creationId xmlns:a16="http://schemas.microsoft.com/office/drawing/2014/main" id="{F9F34765-E371-E076-D8F9-FC92B13C5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1"/>
          <a:stretch/>
        </p:blipFill>
        <p:spPr bwMode="auto">
          <a:xfrm>
            <a:off x="4724400" y="914400"/>
            <a:ext cx="3775315" cy="579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73459-8292-A84B-D713-0FD17972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In-folding of the Plasma Membrane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CB44-F976-EC90-84BB-06DCA0EF3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295400"/>
            <a:ext cx="3581400" cy="37338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2800" b="0" dirty="0"/>
              <a:t>Formed the </a:t>
            </a:r>
          </a:p>
          <a:p>
            <a:pPr>
              <a:spcBef>
                <a:spcPts val="1200"/>
              </a:spcBef>
            </a:pPr>
            <a:r>
              <a:rPr lang="en-US" sz="2800" b="0" dirty="0"/>
              <a:t>Nucleus</a:t>
            </a:r>
          </a:p>
          <a:p>
            <a:pPr>
              <a:spcBef>
                <a:spcPts val="1200"/>
              </a:spcBef>
            </a:pPr>
            <a:r>
              <a:rPr lang="en-US" sz="2800" b="0" dirty="0"/>
              <a:t>Endoplasmic Reticulum</a:t>
            </a:r>
          </a:p>
          <a:p>
            <a:pPr>
              <a:spcBef>
                <a:spcPts val="1200"/>
              </a:spcBef>
            </a:pPr>
            <a:r>
              <a:rPr lang="en-US" sz="2800" b="0" dirty="0"/>
              <a:t>Golgi Apparatus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F93F-1962-5C54-FF65-96E56DBC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Eukarya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7D9D898D-FB83-E364-653C-049E2265E1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1178718"/>
          </a:xfrm>
        </p:spPr>
        <p:txBody>
          <a:bodyPr/>
          <a:lstStyle/>
          <a:p>
            <a:pPr marL="0" indent="0" eaLnBrk="1" hangingPunct="1">
              <a:buFont typeface="Times New Roman" panose="02020603050405020304" pitchFamily="18" charset="0"/>
              <a:buNone/>
            </a:pPr>
            <a:r>
              <a:rPr lang="en-US" altLang="en-US" dirty="0"/>
              <a:t>A tentative phylogeny of eukaryotes includes multiple clades of protists</a:t>
            </a:r>
          </a:p>
        </p:txBody>
      </p:sp>
      <p:grpSp>
        <p:nvGrpSpPr>
          <p:cNvPr id="27651" name="Group 32" descr="Evolutionary tree for the Domain Eukarya with 18 major branches including one for plants, one for animals and one for fungi.">
            <a:extLst>
              <a:ext uri="{FF2B5EF4-FFF2-40B4-BE49-F238E27FC236}">
                <a16:creationId xmlns:a16="http://schemas.microsoft.com/office/drawing/2014/main" id="{304AF07E-C0FC-3EA8-DE92-9FEAE93305F2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2093118"/>
            <a:ext cx="6629400" cy="4556003"/>
            <a:chOff x="1217" y="1941"/>
            <a:chExt cx="3328" cy="2178"/>
          </a:xfrm>
        </p:grpSpPr>
        <p:pic>
          <p:nvPicPr>
            <p:cNvPr id="27653" name="Picture 5" descr="16_19EukaryoticPhylogeny_U.jpg                                 0051C73A203                            BE77AFCE:">
              <a:extLst>
                <a:ext uri="{FF2B5EF4-FFF2-40B4-BE49-F238E27FC236}">
                  <a16:creationId xmlns:a16="http://schemas.microsoft.com/office/drawing/2014/main" id="{3C88B796-AE58-284E-4C22-FD8D17D2E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" y="1941"/>
              <a:ext cx="3328" cy="2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Text Box 6">
              <a:extLst>
                <a:ext uri="{FF2B5EF4-FFF2-40B4-BE49-F238E27FC236}">
                  <a16:creationId xmlns:a16="http://schemas.microsoft.com/office/drawing/2014/main" id="{911156C2-47FB-9CD3-FE0B-295487CF4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120" y="2445"/>
              <a:ext cx="476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Diplomonads</a:t>
              </a:r>
            </a:p>
          </p:txBody>
        </p:sp>
        <p:sp>
          <p:nvSpPr>
            <p:cNvPr id="27655" name="Text Box 7">
              <a:extLst>
                <a:ext uri="{FF2B5EF4-FFF2-40B4-BE49-F238E27FC236}">
                  <a16:creationId xmlns:a16="http://schemas.microsoft.com/office/drawing/2014/main" id="{7D5C564D-EE2A-796A-CA29-5903FA168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331" y="2460"/>
              <a:ext cx="503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Euglenozoans</a:t>
              </a:r>
            </a:p>
          </p:txBody>
        </p:sp>
        <p:sp>
          <p:nvSpPr>
            <p:cNvPr id="27656" name="Text Box 8">
              <a:extLst>
                <a:ext uri="{FF2B5EF4-FFF2-40B4-BE49-F238E27FC236}">
                  <a16:creationId xmlns:a16="http://schemas.microsoft.com/office/drawing/2014/main" id="{181AD83D-7C01-71FB-56BF-B0B18BB54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561" y="2470"/>
              <a:ext cx="523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Dinoflagellates</a:t>
              </a:r>
            </a:p>
          </p:txBody>
        </p:sp>
        <p:sp>
          <p:nvSpPr>
            <p:cNvPr id="27657" name="Text Box 9">
              <a:extLst>
                <a:ext uri="{FF2B5EF4-FFF2-40B4-BE49-F238E27FC236}">
                  <a16:creationId xmlns:a16="http://schemas.microsoft.com/office/drawing/2014/main" id="{2D1D2EE9-C609-EF71-79A4-5B953D09E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729" y="2457"/>
              <a:ext cx="540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Apicomplexans</a:t>
              </a:r>
            </a:p>
          </p:txBody>
        </p:sp>
        <p:sp>
          <p:nvSpPr>
            <p:cNvPr id="27658" name="Text Box 10">
              <a:extLst>
                <a:ext uri="{FF2B5EF4-FFF2-40B4-BE49-F238E27FC236}">
                  <a16:creationId xmlns:a16="http://schemas.microsoft.com/office/drawing/2014/main" id="{90075A48-C3C5-5ABE-D6FD-7200E403D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022" y="2371"/>
              <a:ext cx="305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Ciliates</a:t>
              </a:r>
            </a:p>
          </p:txBody>
        </p:sp>
        <p:sp>
          <p:nvSpPr>
            <p:cNvPr id="27659" name="Text Box 11">
              <a:extLst>
                <a:ext uri="{FF2B5EF4-FFF2-40B4-BE49-F238E27FC236}">
                  <a16:creationId xmlns:a16="http://schemas.microsoft.com/office/drawing/2014/main" id="{62C8F062-DEF4-3F7A-416B-EB86563FD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101" y="2439"/>
              <a:ext cx="455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Water molds</a:t>
              </a:r>
            </a:p>
          </p:txBody>
        </p:sp>
        <p:sp>
          <p:nvSpPr>
            <p:cNvPr id="27660" name="Text Box 12">
              <a:extLst>
                <a:ext uri="{FF2B5EF4-FFF2-40B4-BE49-F238E27FC236}">
                  <a16:creationId xmlns:a16="http://schemas.microsoft.com/office/drawing/2014/main" id="{F7241601-2DFE-E305-EBF5-60CEDB7DA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276" y="2388"/>
              <a:ext cx="330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Diatoms</a:t>
              </a:r>
            </a:p>
          </p:txBody>
        </p:sp>
        <p:sp>
          <p:nvSpPr>
            <p:cNvPr id="27661" name="Text Box 13">
              <a:extLst>
                <a:ext uri="{FF2B5EF4-FFF2-40B4-BE49-F238E27FC236}">
                  <a16:creationId xmlns:a16="http://schemas.microsoft.com/office/drawing/2014/main" id="{19AA533E-0529-68AE-D28F-1223EA1AA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422" y="2449"/>
              <a:ext cx="452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Brown algae</a:t>
              </a:r>
            </a:p>
          </p:txBody>
        </p:sp>
        <p:sp>
          <p:nvSpPr>
            <p:cNvPr id="27662" name="Text Box 14">
              <a:extLst>
                <a:ext uri="{FF2B5EF4-FFF2-40B4-BE49-F238E27FC236}">
                  <a16:creationId xmlns:a16="http://schemas.microsoft.com/office/drawing/2014/main" id="{67EE0663-F2BF-E670-434E-784FE9811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692" y="2414"/>
              <a:ext cx="363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Amoebas</a:t>
              </a:r>
            </a:p>
          </p:txBody>
        </p:sp>
        <p:sp>
          <p:nvSpPr>
            <p:cNvPr id="27663" name="Text Box 15">
              <a:extLst>
                <a:ext uri="{FF2B5EF4-FFF2-40B4-BE49-F238E27FC236}">
                  <a16:creationId xmlns:a16="http://schemas.microsoft.com/office/drawing/2014/main" id="{AA0839F7-7359-F3F7-E514-82BC41E68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655" y="2575"/>
              <a:ext cx="779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Plasmodial slime molds</a:t>
              </a:r>
            </a:p>
          </p:txBody>
        </p:sp>
        <p:sp>
          <p:nvSpPr>
            <p:cNvPr id="27664" name="Text Box 16">
              <a:extLst>
                <a:ext uri="{FF2B5EF4-FFF2-40B4-BE49-F238E27FC236}">
                  <a16:creationId xmlns:a16="http://schemas.microsoft.com/office/drawing/2014/main" id="{DBA4ABE2-C7D3-D066-DA7C-181409AC40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903" y="2532"/>
              <a:ext cx="681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Cellular slime molds</a:t>
              </a:r>
            </a:p>
          </p:txBody>
        </p:sp>
        <p:sp>
          <p:nvSpPr>
            <p:cNvPr id="27665" name="Text Box 17">
              <a:extLst>
                <a:ext uri="{FF2B5EF4-FFF2-40B4-BE49-F238E27FC236}">
                  <a16:creationId xmlns:a16="http://schemas.microsoft.com/office/drawing/2014/main" id="{C5495FAC-ACA5-C803-2505-A73C9F57D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252" y="2368"/>
              <a:ext cx="255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Fungi</a:t>
              </a:r>
            </a:p>
          </p:txBody>
        </p:sp>
        <p:sp>
          <p:nvSpPr>
            <p:cNvPr id="27666" name="Text Box 18">
              <a:extLst>
                <a:ext uri="{FF2B5EF4-FFF2-40B4-BE49-F238E27FC236}">
                  <a16:creationId xmlns:a16="http://schemas.microsoft.com/office/drawing/2014/main" id="{E543F861-502E-831D-7F35-24C8420C9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215" y="2512"/>
              <a:ext cx="615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Choanoflagellates</a:t>
              </a:r>
            </a:p>
          </p:txBody>
        </p:sp>
        <p:sp>
          <p:nvSpPr>
            <p:cNvPr id="27667" name="Text Box 19">
              <a:extLst>
                <a:ext uri="{FF2B5EF4-FFF2-40B4-BE49-F238E27FC236}">
                  <a16:creationId xmlns:a16="http://schemas.microsoft.com/office/drawing/2014/main" id="{89200C7B-344D-7A90-9935-03AA8A28A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533" y="2403"/>
              <a:ext cx="326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Animals</a:t>
              </a:r>
            </a:p>
          </p:txBody>
        </p:sp>
        <p:sp>
          <p:nvSpPr>
            <p:cNvPr id="27668" name="Text Box 20">
              <a:extLst>
                <a:ext uri="{FF2B5EF4-FFF2-40B4-BE49-F238E27FC236}">
                  <a16:creationId xmlns:a16="http://schemas.microsoft.com/office/drawing/2014/main" id="{C3D4DDA1-7994-AA59-3EA4-03C07DF67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688" y="2419"/>
              <a:ext cx="376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Red algae</a:t>
              </a:r>
            </a:p>
          </p:txBody>
        </p:sp>
        <p:sp>
          <p:nvSpPr>
            <p:cNvPr id="27669" name="Text Box 21">
              <a:extLst>
                <a:ext uri="{FF2B5EF4-FFF2-40B4-BE49-F238E27FC236}">
                  <a16:creationId xmlns:a16="http://schemas.microsoft.com/office/drawing/2014/main" id="{79E759C7-A7F6-1EF7-F77D-969938F57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821" y="2441"/>
              <a:ext cx="437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Green algae</a:t>
              </a:r>
            </a:p>
          </p:txBody>
        </p:sp>
        <p:sp>
          <p:nvSpPr>
            <p:cNvPr id="27670" name="Text Box 22">
              <a:extLst>
                <a:ext uri="{FF2B5EF4-FFF2-40B4-BE49-F238E27FC236}">
                  <a16:creationId xmlns:a16="http://schemas.microsoft.com/office/drawing/2014/main" id="{617F3FB0-0CDF-1740-1190-D319648D07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687" y="2656"/>
              <a:ext cx="1000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Closest algal relatives of plants</a:t>
              </a:r>
            </a:p>
          </p:txBody>
        </p:sp>
        <p:sp>
          <p:nvSpPr>
            <p:cNvPr id="27671" name="Text Box 23">
              <a:extLst>
                <a:ext uri="{FF2B5EF4-FFF2-40B4-BE49-F238E27FC236}">
                  <a16:creationId xmlns:a16="http://schemas.microsoft.com/office/drawing/2014/main" id="{818BE740-D00F-3E68-30ED-7D5673ED43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32" y="2385"/>
              <a:ext cx="271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b="1">
                  <a:solidFill>
                    <a:schemeClr val="bg1"/>
                  </a:solidFill>
                  <a:latin typeface="Arial" panose="020B0604020202020204" pitchFamily="34" charset="0"/>
                </a:rPr>
                <a:t>Plants</a:t>
              </a:r>
            </a:p>
          </p:txBody>
        </p:sp>
        <p:sp>
          <p:nvSpPr>
            <p:cNvPr id="27672" name="Text Box 24">
              <a:extLst>
                <a:ext uri="{FF2B5EF4-FFF2-40B4-BE49-F238E27FC236}">
                  <a16:creationId xmlns:a16="http://schemas.microsoft.com/office/drawing/2014/main" id="{CD910126-14D5-0A1F-8869-2DE360AD18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9" y="2989"/>
              <a:ext cx="388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Arial" panose="020B0604020202020204" pitchFamily="34" charset="0"/>
                </a:rPr>
                <a:t>Alveolates</a:t>
              </a:r>
            </a:p>
          </p:txBody>
        </p:sp>
        <p:sp>
          <p:nvSpPr>
            <p:cNvPr id="27673" name="Text Box 25">
              <a:extLst>
                <a:ext uri="{FF2B5EF4-FFF2-40B4-BE49-F238E27FC236}">
                  <a16:creationId xmlns:a16="http://schemas.microsoft.com/office/drawing/2014/main" id="{8E360262-4EEE-081E-FBDB-60D751A4C0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1" y="2989"/>
              <a:ext cx="470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Arial" panose="020B0604020202020204" pitchFamily="34" charset="0"/>
                </a:rPr>
                <a:t>Stramenopila</a:t>
              </a:r>
            </a:p>
          </p:txBody>
        </p:sp>
        <p:sp>
          <p:nvSpPr>
            <p:cNvPr id="27674" name="Text Box 26">
              <a:extLst>
                <a:ext uri="{FF2B5EF4-FFF2-40B4-BE49-F238E27FC236}">
                  <a16:creationId xmlns:a16="http://schemas.microsoft.com/office/drawing/2014/main" id="{22FCB675-EF4B-E9B9-4E5E-E8842A80E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9" y="2981"/>
              <a:ext cx="434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Arial" panose="020B0604020202020204" pitchFamily="34" charset="0"/>
                </a:rPr>
                <a:t>Amoebozoa</a:t>
              </a:r>
            </a:p>
          </p:txBody>
        </p:sp>
        <p:sp>
          <p:nvSpPr>
            <p:cNvPr id="27675" name="Text Box 27">
              <a:extLst>
                <a:ext uri="{FF2B5EF4-FFF2-40B4-BE49-F238E27FC236}">
                  <a16:creationId xmlns:a16="http://schemas.microsoft.com/office/drawing/2014/main" id="{9D9FC845-7C5D-7883-4655-D177DBE2A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4" y="4001"/>
              <a:ext cx="658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Arial" panose="020B0604020202020204" pitchFamily="34" charset="0"/>
                </a:rPr>
                <a:t>Ancestral eukaryote</a:t>
              </a:r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 descr="Evolutionary tree for the Domain Eukarya with 14 major branches including one for plants, one for animals and one for fungi.">
            <a:extLst>
              <a:ext uri="{FF2B5EF4-FFF2-40B4-BE49-F238E27FC236}">
                <a16:creationId xmlns:a16="http://schemas.microsoft.com/office/drawing/2014/main" id="{5C6DE419-0500-0F19-3E92-3277ED702363}"/>
              </a:ext>
            </a:extLst>
          </p:cNvPr>
          <p:cNvSpPr>
            <a:spLocks noGrp="1" noChangeAspect="1" noChangeArrowheads="1"/>
          </p:cNvSpPr>
          <p:nvPr/>
        </p:nvSpPr>
        <p:spPr bwMode="auto">
          <a:xfrm>
            <a:off x="685800" y="0"/>
            <a:ext cx="77724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B6A8E6-6787-C6E6-CFD5-4889D033572A}"/>
              </a:ext>
            </a:extLst>
          </p:cNvPr>
          <p:cNvGrpSpPr/>
          <p:nvPr/>
        </p:nvGrpSpPr>
        <p:grpSpPr>
          <a:xfrm>
            <a:off x="577850" y="863600"/>
            <a:ext cx="7726363" cy="5876925"/>
            <a:chOff x="577850" y="863600"/>
            <a:chExt cx="7726363" cy="5876925"/>
          </a:xfrm>
        </p:grpSpPr>
        <p:sp>
          <p:nvSpPr>
            <p:cNvPr id="28675" name="Rectangle 4" descr="c20">
              <a:extLst>
                <a:ext uri="{FF2B5EF4-FFF2-40B4-BE49-F238E27FC236}">
                  <a16:creationId xmlns:a16="http://schemas.microsoft.com/office/drawing/2014/main" id="{7BCA1494-BDFC-440D-6764-E2DE702A3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475" y="6223000"/>
              <a:ext cx="1020763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400" b="1">
                  <a:latin typeface="Calibri" panose="020F0502020204030204" pitchFamily="34" charset="0"/>
                </a:rPr>
                <a:t>Ancestral</a:t>
              </a:r>
            </a:p>
            <a:p>
              <a:pPr algn="ctr" eaLnBrk="1" hangingPunct="1"/>
              <a:r>
                <a:rPr lang="en-US" altLang="en-US" sz="1400" b="1">
                  <a:latin typeface="Calibri" panose="020F0502020204030204" pitchFamily="34" charset="0"/>
                </a:rPr>
                <a:t>eukaryote</a:t>
              </a:r>
            </a:p>
          </p:txBody>
        </p:sp>
        <p:sp>
          <p:nvSpPr>
            <p:cNvPr id="28676" name="Rectangle 5" descr="c20">
              <a:extLst>
                <a:ext uri="{FF2B5EF4-FFF2-40B4-BE49-F238E27FC236}">
                  <a16:creationId xmlns:a16="http://schemas.microsoft.com/office/drawing/2014/main" id="{6E9A32D8-B65C-D571-C9AD-D6582D63C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843838" y="1852613"/>
              <a:ext cx="6159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Fung</a:t>
              </a:r>
            </a:p>
          </p:txBody>
        </p:sp>
        <p:sp>
          <p:nvSpPr>
            <p:cNvPr id="28677" name="Rectangle 6" descr="c20">
              <a:extLst>
                <a:ext uri="{FF2B5EF4-FFF2-40B4-BE49-F238E27FC236}">
                  <a16:creationId xmlns:a16="http://schemas.microsoft.com/office/drawing/2014/main" id="{6A01E49E-88ED-3183-8EDF-6F4233BB84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127082" y="1724819"/>
              <a:ext cx="87471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Animals</a:t>
              </a:r>
            </a:p>
          </p:txBody>
        </p:sp>
        <p:sp>
          <p:nvSpPr>
            <p:cNvPr id="28678" name="Rectangle 7" descr="c20">
              <a:extLst>
                <a:ext uri="{FF2B5EF4-FFF2-40B4-BE49-F238E27FC236}">
                  <a16:creationId xmlns:a16="http://schemas.microsoft.com/office/drawing/2014/main" id="{40755724-D243-E923-8A15-C100927FE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526213" y="1497013"/>
              <a:ext cx="12096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Cellular</a:t>
              </a:r>
            </a:p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slime molds</a:t>
              </a:r>
            </a:p>
          </p:txBody>
        </p:sp>
        <p:sp>
          <p:nvSpPr>
            <p:cNvPr id="28679" name="Rectangle 8" descr="c20">
              <a:extLst>
                <a:ext uri="{FF2B5EF4-FFF2-40B4-BE49-F238E27FC236}">
                  <a16:creationId xmlns:a16="http://schemas.microsoft.com/office/drawing/2014/main" id="{23E0DFAF-1C73-211F-581F-93FE3B5E50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824538" y="1450975"/>
              <a:ext cx="12096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Plasmodial</a:t>
              </a:r>
            </a:p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slime molds</a:t>
              </a:r>
            </a:p>
          </p:txBody>
        </p:sp>
        <p:sp>
          <p:nvSpPr>
            <p:cNvPr id="28680" name="Rectangle 9" descr="c20">
              <a:extLst>
                <a:ext uri="{FF2B5EF4-FFF2-40B4-BE49-F238E27FC236}">
                  <a16:creationId xmlns:a16="http://schemas.microsoft.com/office/drawing/2014/main" id="{5E11FAD3-C5D4-CD30-DF9E-FEF88EFDC7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4475" y="1606550"/>
              <a:ext cx="1116013" cy="2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00" b="1">
                  <a:latin typeface="Calibri" panose="020F0502020204030204" pitchFamily="34" charset="0"/>
                </a:rPr>
                <a:t>Land plants</a:t>
              </a:r>
            </a:p>
          </p:txBody>
        </p:sp>
        <p:sp>
          <p:nvSpPr>
            <p:cNvPr id="28681" name="Rectangle 10" descr="c20">
              <a:extLst>
                <a:ext uri="{FF2B5EF4-FFF2-40B4-BE49-F238E27FC236}">
                  <a16:creationId xmlns:a16="http://schemas.microsoft.com/office/drawing/2014/main" id="{6E0953A9-1970-D367-8E28-9CC76870CF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704557" y="1572419"/>
              <a:ext cx="11985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Green algae</a:t>
              </a:r>
            </a:p>
          </p:txBody>
        </p:sp>
        <p:sp>
          <p:nvSpPr>
            <p:cNvPr id="28682" name="Rectangle 11" descr="c20">
              <a:extLst>
                <a:ext uri="{FF2B5EF4-FFF2-40B4-BE49-F238E27FC236}">
                  <a16:creationId xmlns:a16="http://schemas.microsoft.com/office/drawing/2014/main" id="{C73A416C-BC4E-EFF8-7BDC-F1FDD574EA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274344" y="1651794"/>
              <a:ext cx="10207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Red algae</a:t>
              </a:r>
            </a:p>
          </p:txBody>
        </p:sp>
        <p:sp>
          <p:nvSpPr>
            <p:cNvPr id="28683" name="Rectangle 12" descr="c20">
              <a:extLst>
                <a:ext uri="{FF2B5EF4-FFF2-40B4-BE49-F238E27FC236}">
                  <a16:creationId xmlns:a16="http://schemas.microsoft.com/office/drawing/2014/main" id="{CDC0F004-16ED-594A-8FA4-15B3AE0DB3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590925" y="1498600"/>
              <a:ext cx="12382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Brown algae</a:t>
              </a:r>
            </a:p>
          </p:txBody>
        </p:sp>
        <p:sp>
          <p:nvSpPr>
            <p:cNvPr id="28684" name="Rectangle 13" descr="c20">
              <a:extLst>
                <a:ext uri="{FF2B5EF4-FFF2-40B4-BE49-F238E27FC236}">
                  <a16:creationId xmlns:a16="http://schemas.microsoft.com/office/drawing/2014/main" id="{F099EAE3-9255-462B-CEE2-EBA80D5E1C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135313" y="1514475"/>
              <a:ext cx="1295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Golden algae</a:t>
              </a:r>
            </a:p>
          </p:txBody>
        </p:sp>
        <p:sp>
          <p:nvSpPr>
            <p:cNvPr id="28685" name="Rectangle 14" descr="c20">
              <a:extLst>
                <a:ext uri="{FF2B5EF4-FFF2-40B4-BE49-F238E27FC236}">
                  <a16:creationId xmlns:a16="http://schemas.microsoft.com/office/drawing/2014/main" id="{E02148F4-A89A-E461-7451-B7FAC624D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680494" y="1720057"/>
              <a:ext cx="8842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Diatoms</a:t>
              </a:r>
            </a:p>
          </p:txBody>
        </p:sp>
        <p:sp>
          <p:nvSpPr>
            <p:cNvPr id="28686" name="Rectangle 15" descr="c20">
              <a:extLst>
                <a:ext uri="{FF2B5EF4-FFF2-40B4-BE49-F238E27FC236}">
                  <a16:creationId xmlns:a16="http://schemas.microsoft.com/office/drawing/2014/main" id="{0F351B7B-D676-EE8D-4C2F-56C0E0816A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921669" y="1537494"/>
              <a:ext cx="12493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Water molds</a:t>
              </a:r>
            </a:p>
          </p:txBody>
        </p:sp>
        <p:sp>
          <p:nvSpPr>
            <p:cNvPr id="28687" name="Rectangle 16" descr="c20">
              <a:extLst>
                <a:ext uri="{FF2B5EF4-FFF2-40B4-BE49-F238E27FC236}">
                  <a16:creationId xmlns:a16="http://schemas.microsoft.com/office/drawing/2014/main" id="{090AA82F-1F55-4A14-3A69-C7CC03E5A5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412081" y="1432719"/>
              <a:ext cx="14430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Dinoflagellates</a:t>
              </a:r>
            </a:p>
          </p:txBody>
        </p:sp>
        <p:sp>
          <p:nvSpPr>
            <p:cNvPr id="28688" name="Rectangle 17" descr="c20">
              <a:extLst>
                <a:ext uri="{FF2B5EF4-FFF2-40B4-BE49-F238E27FC236}">
                  <a16:creationId xmlns:a16="http://schemas.microsoft.com/office/drawing/2014/main" id="{FA3B1FF3-7B25-971F-69D6-230E481CE2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26306" y="1593057"/>
              <a:ext cx="11382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Euglenoids</a:t>
              </a:r>
            </a:p>
          </p:txBody>
        </p:sp>
        <p:sp>
          <p:nvSpPr>
            <p:cNvPr id="28689" name="Rectangle 18" descr="c20">
              <a:extLst>
                <a:ext uri="{FF2B5EF4-FFF2-40B4-BE49-F238E27FC236}">
                  <a16:creationId xmlns:a16="http://schemas.microsoft.com/office/drawing/2014/main" id="{5E81ABB9-6EE6-C30E-ED70-A4937C6786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59544" y="1378744"/>
              <a:ext cx="1354137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Some</a:t>
              </a:r>
            </a:p>
            <a:p>
              <a:pPr eaLnBrk="1" hangingPunct="1"/>
              <a:r>
                <a:rPr lang="en-US" altLang="en-US" sz="1400" b="1">
                  <a:latin typeface="Calibri" panose="020F0502020204030204" pitchFamily="34" charset="0"/>
                </a:rPr>
                <a:t>zooflagellates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C6C9F180-EA96-B3C1-86F0-05FA9189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“Protists” you need to know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B7D7C3F2-3566-28C6-CA9E-F90171D25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2819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800" dirty="0"/>
              <a:t>Protozoans</a:t>
            </a:r>
          </a:p>
          <a:p>
            <a:pPr>
              <a:spcBef>
                <a:spcPct val="0"/>
              </a:spcBef>
            </a:pPr>
            <a:r>
              <a:rPr lang="en-US" altLang="en-US" sz="2800" dirty="0"/>
              <a:t>Algae</a:t>
            </a:r>
          </a:p>
          <a:p>
            <a:pPr lvl="1">
              <a:spcBef>
                <a:spcPct val="0"/>
              </a:spcBef>
            </a:pPr>
            <a:r>
              <a:rPr lang="en-US" altLang="en-US" sz="2400" dirty="0"/>
              <a:t>Green Algae </a:t>
            </a:r>
          </a:p>
          <a:p>
            <a:pPr lvl="1">
              <a:spcBef>
                <a:spcPct val="0"/>
              </a:spcBef>
            </a:pPr>
            <a:r>
              <a:rPr lang="en-US" altLang="en-US" sz="2400" dirty="0"/>
              <a:t>Brown Algae and Diatoms</a:t>
            </a:r>
          </a:p>
          <a:p>
            <a:pPr lvl="1">
              <a:spcBef>
                <a:spcPct val="0"/>
              </a:spcBef>
            </a:pPr>
            <a:r>
              <a:rPr lang="en-US" altLang="en-US" sz="2400" dirty="0"/>
              <a:t>Red Algae </a:t>
            </a:r>
          </a:p>
          <a:p>
            <a:pPr lvl="1">
              <a:spcBef>
                <a:spcPct val="0"/>
              </a:spcBef>
            </a:pPr>
            <a:r>
              <a:rPr lang="en-US" altLang="en-US" sz="2400" dirty="0"/>
              <a:t>Dinoflagellates</a:t>
            </a:r>
          </a:p>
          <a:p>
            <a:pPr>
              <a:spcBef>
                <a:spcPct val="0"/>
              </a:spcBef>
            </a:pPr>
            <a:r>
              <a:rPr lang="en-US" altLang="en-US" sz="2800" dirty="0"/>
              <a:t>Slime Molds</a:t>
            </a:r>
          </a:p>
          <a:p>
            <a:pPr lvl="1"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29700" name="Picture 4" descr="illustrations of a slime mold, amoeba, euglena, dinoflagellate, paramecium, diatom and macroalga.">
            <a:extLst>
              <a:ext uri="{FF2B5EF4-FFF2-40B4-BE49-F238E27FC236}">
                <a16:creationId xmlns:a16="http://schemas.microsoft.com/office/drawing/2014/main" id="{2561D642-407C-EDE4-5D12-60C89A8B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86200"/>
            <a:ext cx="74009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604C-64BE-8109-9E7F-F5F517F1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Protozoans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D5B7D6C4-4FC6-D0A0-31A7-615F12B9CA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9550" y="631825"/>
            <a:ext cx="5842001" cy="1185863"/>
          </a:xfrm>
        </p:spPr>
        <p:txBody>
          <a:bodyPr/>
          <a:lstStyle/>
          <a:p>
            <a:pPr eaLnBrk="1" hangingPunct="1"/>
            <a:r>
              <a:rPr lang="en-US" altLang="en-US" dirty="0"/>
              <a:t>Move and obtain nutrients by eating (heterotrophic).</a:t>
            </a:r>
          </a:p>
        </p:txBody>
      </p:sp>
      <p:pic>
        <p:nvPicPr>
          <p:cNvPr id="30723" name="Picture 9" descr="Giardia, a flagellated protist">
            <a:extLst>
              <a:ext uri="{FF2B5EF4-FFF2-40B4-BE49-F238E27FC236}">
                <a16:creationId xmlns:a16="http://schemas.microsoft.com/office/drawing/2014/main" id="{5E1DF67E-D4E0-D19B-829E-311AA8C6E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-2858" r="-21" b="2858"/>
          <a:stretch>
            <a:fillRect/>
          </a:stretch>
        </p:blipFill>
        <p:spPr bwMode="auto">
          <a:xfrm>
            <a:off x="369888" y="2100263"/>
            <a:ext cx="1965325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8">
            <a:extLst>
              <a:ext uri="{FF2B5EF4-FFF2-40B4-BE49-F238E27FC236}">
                <a16:creationId xmlns:a16="http://schemas.microsoft.com/office/drawing/2014/main" id="{C7960E4F-B192-4AF4-AAB4-A8B73313B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4598988"/>
            <a:ext cx="2286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i="1">
                <a:solidFill>
                  <a:schemeClr val="bg1"/>
                </a:solidFill>
                <a:latin typeface="Arial" panose="020B0604020202020204" pitchFamily="34" charset="0"/>
              </a:rPr>
              <a:t>Giardia</a:t>
            </a: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 is an intestinal parasite.</a:t>
            </a:r>
          </a:p>
        </p:txBody>
      </p:sp>
      <p:sp>
        <p:nvSpPr>
          <p:cNvPr id="30725" name="Text Box 7">
            <a:extLst>
              <a:ext uri="{FF2B5EF4-FFF2-40B4-BE49-F238E27FC236}">
                <a16:creationId xmlns:a16="http://schemas.microsoft.com/office/drawing/2014/main" id="{CAF801EE-CC24-6306-828F-DEB4282EE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0" y="2192338"/>
            <a:ext cx="228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i="1">
                <a:solidFill>
                  <a:schemeClr val="bg1"/>
                </a:solidFill>
                <a:latin typeface="Arial" panose="020B0604020202020204" pitchFamily="34" charset="0"/>
                <a:hlinkClick r:id="rId4"/>
              </a:rPr>
              <a:t>Paramecium</a:t>
            </a: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  <a:hlinkClick r:id="rId4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move with</a:t>
            </a:r>
          </a:p>
          <a:p>
            <a:pPr eaLnBrk="1" hangingPunct="1"/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hair-like cilia.</a:t>
            </a:r>
          </a:p>
        </p:txBody>
      </p:sp>
      <p:pic>
        <p:nvPicPr>
          <p:cNvPr id="30726" name="Picture 11" descr="paramecium covered with cilia">
            <a:hlinkClick r:id="rId5"/>
            <a:extLst>
              <a:ext uri="{FF2B5EF4-FFF2-40B4-BE49-F238E27FC236}">
                <a16:creationId xmlns:a16="http://schemas.microsoft.com/office/drawing/2014/main" id="{1A00123D-0F9D-0D06-8DA1-802BC05D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31763"/>
            <a:ext cx="1971675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12" descr="amoeba with pseudopods">
            <a:extLst>
              <a:ext uri="{FF2B5EF4-FFF2-40B4-BE49-F238E27FC236}">
                <a16:creationId xmlns:a16="http://schemas.microsoft.com/office/drawing/2014/main" id="{AF4F6780-7014-3B5B-0332-00647CBA6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0" y="1887538"/>
            <a:ext cx="24384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14" descr="euglena with flagella">
            <a:hlinkClick r:id="rId8"/>
            <a:extLst>
              <a:ext uri="{FF2B5EF4-FFF2-40B4-BE49-F238E27FC236}">
                <a16:creationId xmlns:a16="http://schemas.microsoft.com/office/drawing/2014/main" id="{9322AA91-954A-A3C1-290B-AFF6883C7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3763963"/>
            <a:ext cx="2835275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Text Box 7">
            <a:extLst>
              <a:ext uri="{FF2B5EF4-FFF2-40B4-BE49-F238E27FC236}">
                <a16:creationId xmlns:a16="http://schemas.microsoft.com/office/drawing/2014/main" id="{F15EF48C-977B-5FA4-FB7D-1F7E30C3D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5" y="3625850"/>
            <a:ext cx="2286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i="1">
                <a:solidFill>
                  <a:schemeClr val="bg1"/>
                </a:solidFill>
                <a:latin typeface="Arial" panose="020B0604020202020204" pitchFamily="34" charset="0"/>
                <a:hlinkClick r:id="rId10"/>
              </a:rPr>
              <a:t>Amoeba </a:t>
            </a: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moves with cytoplasmic streaming and pseudopods.</a:t>
            </a:r>
          </a:p>
        </p:txBody>
      </p:sp>
      <p:sp>
        <p:nvSpPr>
          <p:cNvPr id="30730" name="Text Box 7">
            <a:extLst>
              <a:ext uri="{FF2B5EF4-FFF2-40B4-BE49-F238E27FC236}">
                <a16:creationId xmlns:a16="http://schemas.microsoft.com/office/drawing/2014/main" id="{3B2C1E82-1B59-9632-A9E3-4CF34DAA7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3913" y="5730875"/>
            <a:ext cx="2786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i="1">
                <a:solidFill>
                  <a:schemeClr val="bg1"/>
                </a:solidFill>
                <a:latin typeface="Arial" panose="020B0604020202020204" pitchFamily="34" charset="0"/>
                <a:hlinkClick r:id="rId11"/>
              </a:rPr>
              <a:t>Euglena </a:t>
            </a: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move with</a:t>
            </a:r>
          </a:p>
          <a:p>
            <a:pPr eaLnBrk="1" hangingPunct="1"/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flagella.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1339-6EBF-11A1-27C3-D86D4EDB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Algae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F3710FD5-D871-3922-AB12-8C9A0A0ABE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Algae (singular, </a:t>
            </a:r>
            <a:r>
              <a:rPr lang="en-US" altLang="en-US" i="1" dirty="0"/>
              <a:t>alga</a:t>
            </a:r>
            <a:r>
              <a:rPr lang="en-US" altLang="en-US" dirty="0"/>
              <a:t>) are photosynthetic protists able to produce their own food (autotrophic)from sunlight.</a:t>
            </a:r>
          </a:p>
        </p:txBody>
      </p:sp>
      <p:sp>
        <p:nvSpPr>
          <p:cNvPr id="31747" name="Rectangle 6">
            <a:extLst>
              <a:ext uri="{FF2B5EF4-FFF2-40B4-BE49-F238E27FC236}">
                <a16:creationId xmlns:a16="http://schemas.microsoft.com/office/drawing/2014/main" id="{76D3BC4F-0E99-DE22-9ED5-29DCFD76A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5011738"/>
            <a:ext cx="2833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Unicellular green algae</a:t>
            </a:r>
          </a:p>
        </p:txBody>
      </p:sp>
      <p:sp>
        <p:nvSpPr>
          <p:cNvPr id="31748" name="Rectangle 11">
            <a:extLst>
              <a:ext uri="{FF2B5EF4-FFF2-40B4-BE49-F238E27FC236}">
                <a16:creationId xmlns:a16="http://schemas.microsoft.com/office/drawing/2014/main" id="{976769C2-12C5-C04D-F95A-10B850689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5611336"/>
            <a:ext cx="3721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Seaweeds are large, multicellular marine algae</a:t>
            </a:r>
          </a:p>
        </p:txBody>
      </p:sp>
      <p:pic>
        <p:nvPicPr>
          <p:cNvPr id="31749" name="Picture 2" descr="unicellular green alga">
            <a:extLst>
              <a:ext uri="{FF2B5EF4-FFF2-40B4-BE49-F238E27FC236}">
                <a16:creationId xmlns:a16="http://schemas.microsoft.com/office/drawing/2014/main" id="{AD462690-FED9-B6F1-C663-0B4C88B73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9"/>
          <a:stretch>
            <a:fillRect/>
          </a:stretch>
        </p:blipFill>
        <p:spPr bwMode="auto">
          <a:xfrm>
            <a:off x="389097" y="2836227"/>
            <a:ext cx="2468563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3" descr="a kelp">
            <a:extLst>
              <a:ext uri="{FF2B5EF4-FFF2-40B4-BE49-F238E27FC236}">
                <a16:creationId xmlns:a16="http://schemas.microsoft.com/office/drawing/2014/main" id="{78D9C0D1-8D12-FAF9-8B9F-F9F119162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2688749"/>
            <a:ext cx="3384550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8" descr="a diatom">
            <a:extLst>
              <a:ext uri="{FF2B5EF4-FFF2-40B4-BE49-F238E27FC236}">
                <a16:creationId xmlns:a16="http://schemas.microsoft.com/office/drawing/2014/main" id="{E9DB4D88-75A9-DE41-87ED-C04BF4E8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8" y="2688908"/>
            <a:ext cx="1695450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Rectangle 6">
            <a:extLst>
              <a:ext uri="{FF2B5EF4-FFF2-40B4-BE49-F238E27FC236}">
                <a16:creationId xmlns:a16="http://schemas.microsoft.com/office/drawing/2014/main" id="{F29B1B92-58C5-D3A7-143F-243EBA9C9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067" y="4304189"/>
            <a:ext cx="1295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Diatom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4FBC-3010-86FF-714B-89239BC7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Algae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AA30BDE7-4B2C-C1CD-5C58-801B0ED0BA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444500"/>
            <a:ext cx="5849627" cy="31369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800" dirty="0">
                <a:solidFill>
                  <a:srgbClr val="5DD5FF"/>
                </a:solidFill>
              </a:rPr>
              <a:t>Green algae</a:t>
            </a:r>
          </a:p>
          <a:p>
            <a:pPr lvl="1" eaLnBrk="1" hangingPunct="1">
              <a:spcBef>
                <a:spcPts val="8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Have chlorophylls a and b</a:t>
            </a:r>
          </a:p>
          <a:p>
            <a:pPr lvl="1" eaLnBrk="1" hangingPunct="1">
              <a:spcBef>
                <a:spcPts val="8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Store food as starch</a:t>
            </a:r>
          </a:p>
          <a:p>
            <a:pPr lvl="1" eaLnBrk="1" hangingPunct="1">
              <a:spcBef>
                <a:spcPts val="8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Cell walls made of cellulose</a:t>
            </a:r>
          </a:p>
          <a:p>
            <a:pPr lvl="1" eaLnBrk="1" hangingPunct="1">
              <a:spcBef>
                <a:spcPts val="8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Can be unicellular, a blade form, filamentous or colonial</a:t>
            </a:r>
          </a:p>
          <a:p>
            <a:pPr marL="339725" lvl="1" indent="0" eaLnBrk="1" hangingPunct="1">
              <a:spcBef>
                <a:spcPts val="800"/>
              </a:spcBef>
              <a:buNone/>
            </a:pPr>
            <a:endParaRPr lang="en-US" altLang="en-US" sz="2400" dirty="0"/>
          </a:p>
        </p:txBody>
      </p:sp>
      <p:pic>
        <p:nvPicPr>
          <p:cNvPr id="32774" name="Picture 6" descr="unicellular Green Algae">
            <a:extLst>
              <a:ext uri="{FF2B5EF4-FFF2-40B4-BE49-F238E27FC236}">
                <a16:creationId xmlns:a16="http://schemas.microsoft.com/office/drawing/2014/main" id="{730E5DCD-44C6-7EE2-B0C3-E5846073A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1524561" cy="106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icellular green algae">
            <a:extLst>
              <a:ext uri="{FF2B5EF4-FFF2-40B4-BE49-F238E27FC236}">
                <a16:creationId xmlns:a16="http://schemas.microsoft.com/office/drawing/2014/main" id="{B1E63BA4-4D4E-851E-AB98-832CF214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4500"/>
            <a:ext cx="2619375" cy="1743075"/>
          </a:xfrm>
          <a:prstGeom prst="rect">
            <a:avLst/>
          </a:prstGeom>
        </p:spPr>
      </p:pic>
      <p:pic>
        <p:nvPicPr>
          <p:cNvPr id="32776" name="Picture 8" descr="filamentous green algae">
            <a:extLst>
              <a:ext uri="{FF2B5EF4-FFF2-40B4-BE49-F238E27FC236}">
                <a16:creationId xmlns:a16="http://schemas.microsoft.com/office/drawing/2014/main" id="{6A891B0C-EA45-D917-6877-71FF3408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3" y="2292215"/>
            <a:ext cx="2758810" cy="206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Each of these algae (Acetabularia) is actually made of a single, giant  cell.">
            <a:extLst>
              <a:ext uri="{FF2B5EF4-FFF2-40B4-BE49-F238E27FC236}">
                <a16:creationId xmlns:a16="http://schemas.microsoft.com/office/drawing/2014/main" id="{B9665C45-ECFB-658A-CD0C-28530ED4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027" y="4492544"/>
            <a:ext cx="2913373" cy="218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Microphotography of Spirogyra. Green algae ">
            <a:extLst>
              <a:ext uri="{FF2B5EF4-FFF2-40B4-BE49-F238E27FC236}">
                <a16:creationId xmlns:a16="http://schemas.microsoft.com/office/drawing/2014/main" id="{0354FBDE-FD0C-7B26-058A-B8003788A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5" b="24198"/>
          <a:stretch/>
        </p:blipFill>
        <p:spPr bwMode="auto">
          <a:xfrm>
            <a:off x="3524301" y="3114053"/>
            <a:ext cx="2221785" cy="151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ulticellular green algae forming small balls">
            <a:extLst>
              <a:ext uri="{FF2B5EF4-FFF2-40B4-BE49-F238E27FC236}">
                <a16:creationId xmlns:a16="http://schemas.microsoft.com/office/drawing/2014/main" id="{303BDF87-10F1-9B84-3A39-168C23874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93190" y="4876800"/>
            <a:ext cx="2395912" cy="1677952"/>
          </a:xfrm>
          <a:prstGeom prst="rect">
            <a:avLst/>
          </a:prstGeom>
        </p:spPr>
      </p:pic>
      <p:pic>
        <p:nvPicPr>
          <p:cNvPr id="7" name="Picture 6" descr="multicelllular sea lettuce">
            <a:extLst>
              <a:ext uri="{FF2B5EF4-FFF2-40B4-BE49-F238E27FC236}">
                <a16:creationId xmlns:a16="http://schemas.microsoft.com/office/drawing/2014/main" id="{7C21FCCD-E8FF-2D57-7D88-E38843D389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32" y="4553922"/>
            <a:ext cx="2810933" cy="2108200"/>
          </a:xfrm>
          <a:prstGeom prst="rect">
            <a:avLst/>
          </a:prstGeom>
        </p:spPr>
      </p:pic>
      <p:pic>
        <p:nvPicPr>
          <p:cNvPr id="8" name="Picture 7" descr="Volvox, a unicellular green algae forming round colonies">
            <a:extLst>
              <a:ext uri="{FF2B5EF4-FFF2-40B4-BE49-F238E27FC236}">
                <a16:creationId xmlns:a16="http://schemas.microsoft.com/office/drawing/2014/main" id="{1EE5D550-D99C-BFB9-7874-7B4CCC081F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293" y="3124200"/>
            <a:ext cx="1285839" cy="13257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A431-C01D-DF90-60A9-F10C0E6E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Prokaryotic Cells</a:t>
            </a:r>
          </a:p>
        </p:txBody>
      </p:sp>
      <p:sp>
        <p:nvSpPr>
          <p:cNvPr id="4098" name="Content Placeholder 2">
            <a:extLst>
              <a:ext uri="{FF2B5EF4-FFF2-40B4-BE49-F238E27FC236}">
                <a16:creationId xmlns:a16="http://schemas.microsoft.com/office/drawing/2014/main" id="{15895E07-5460-C6D1-1931-DF5290ADD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961951"/>
          </a:xfrm>
        </p:spPr>
        <p:txBody>
          <a:bodyPr/>
          <a:lstStyle/>
          <a:p>
            <a:r>
              <a:rPr lang="en-US" altLang="en-US" sz="2800" b="0" dirty="0"/>
              <a:t>The first organisms on this planet were prokaryotic</a:t>
            </a:r>
          </a:p>
          <a:p>
            <a:r>
              <a:rPr lang="en-US" altLang="en-US" sz="2800" b="0" dirty="0"/>
              <a:t>Oldest fossils of stromatolite bacteria  are 3.5 billion years old</a:t>
            </a:r>
          </a:p>
        </p:txBody>
      </p:sp>
      <p:pic>
        <p:nvPicPr>
          <p:cNvPr id="4099" name="Picture 6" descr="actively growing stromatolites in Australia">
            <a:extLst>
              <a:ext uri="{FF2B5EF4-FFF2-40B4-BE49-F238E27FC236}">
                <a16:creationId xmlns:a16="http://schemas.microsoft.com/office/drawing/2014/main" id="{7A12338E-269B-0DCC-6619-04A3808B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352800"/>
            <a:ext cx="436202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7" descr="a rock that has broken and shows the layers of bacteria that grew over time,">
            <a:extLst>
              <a:ext uri="{FF2B5EF4-FFF2-40B4-BE49-F238E27FC236}">
                <a16:creationId xmlns:a16="http://schemas.microsoft.com/office/drawing/2014/main" id="{C27FD151-C7C8-D1E4-736E-1585DF51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80257"/>
            <a:ext cx="3434080" cy="225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8" descr="a rock that has been sliced to show the layers of bacteria that grew over time">
            <a:extLst>
              <a:ext uri="{FF2B5EF4-FFF2-40B4-BE49-F238E27FC236}">
                <a16:creationId xmlns:a16="http://schemas.microsoft.com/office/drawing/2014/main" id="{4BE210AA-9E32-595C-97CA-779ACDBE0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01" y="2209799"/>
            <a:ext cx="2783771" cy="19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2" descr="diatoms">
            <a:extLst>
              <a:ext uri="{FF2B5EF4-FFF2-40B4-BE49-F238E27FC236}">
                <a16:creationId xmlns:a16="http://schemas.microsoft.com/office/drawing/2014/main" id="{33DA9D8F-0DCD-4DD7-9E32-634C8698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" y="3633470"/>
            <a:ext cx="39084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 descr="photo of a kelp forest">
            <a:extLst>
              <a:ext uri="{FF2B5EF4-FFF2-40B4-BE49-F238E27FC236}">
                <a16:creationId xmlns:a16="http://schemas.microsoft.com/office/drawing/2014/main" id="{C963275E-7F19-659F-9251-AF2A6701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2"/>
          <a:stretch>
            <a:fillRect/>
          </a:stretch>
        </p:blipFill>
        <p:spPr bwMode="auto">
          <a:xfrm>
            <a:off x="4510087" y="3195320"/>
            <a:ext cx="44053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E81D9-346C-79BD-6280-E220B073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Algae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614A8-7892-A040-62C9-D3C7B30FC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5" y="685800"/>
            <a:ext cx="4800600" cy="2971800"/>
          </a:xfrm>
        </p:spPr>
        <p:txBody>
          <a:bodyPr/>
          <a:lstStyle/>
          <a:p>
            <a:r>
              <a:rPr lang="en-US" altLang="en-US" sz="2800" dirty="0">
                <a:solidFill>
                  <a:srgbClr val="5DD5FF"/>
                </a:solidFill>
              </a:rPr>
              <a:t>Brown algae &amp; Diatoms</a:t>
            </a:r>
          </a:p>
          <a:p>
            <a:pPr marL="685800" lvl="1" indent="-346075">
              <a:spcBef>
                <a:spcPts val="800"/>
              </a:spcBef>
              <a:buSzPct val="85000"/>
              <a:buFont typeface="Arial" charset="0"/>
              <a:buChar char="•"/>
              <a:defRPr/>
            </a:pPr>
            <a:r>
              <a:rPr lang="en-US" sz="2000" kern="0" dirty="0">
                <a:solidFill>
                  <a:srgbClr val="FF0000"/>
                </a:solidFill>
                <a:latin typeface="Arial"/>
              </a:rPr>
              <a:t>Chlorophylls a and c and fucoxanthin</a:t>
            </a:r>
          </a:p>
          <a:p>
            <a:pPr marL="685800" lvl="1" indent="-346075">
              <a:spcBef>
                <a:spcPts val="800"/>
              </a:spcBef>
              <a:buSzPct val="85000"/>
              <a:buFont typeface="Arial" charset="0"/>
              <a:buChar char="•"/>
              <a:defRPr/>
            </a:pPr>
            <a:r>
              <a:rPr lang="en-US" sz="2000" kern="0" dirty="0">
                <a:solidFill>
                  <a:srgbClr val="FF0000"/>
                </a:solidFill>
                <a:latin typeface="Arial"/>
              </a:rPr>
              <a:t>Store food as Oil, fats or laminarin</a:t>
            </a:r>
          </a:p>
          <a:p>
            <a:pPr marL="685800" lvl="1" indent="-346075">
              <a:spcBef>
                <a:spcPts val="800"/>
              </a:spcBef>
              <a:buSzPct val="85000"/>
              <a:buFont typeface="Arial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Include large kelps, smaller brown algae and unicellular diatoms</a:t>
            </a:r>
            <a:endParaRPr lang="en-US" sz="2000" kern="0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Picture 5" descr="three small but multicellular forms of brown algae">
            <a:extLst>
              <a:ext uri="{FF2B5EF4-FFF2-40B4-BE49-F238E27FC236}">
                <a16:creationId xmlns:a16="http://schemas.microsoft.com/office/drawing/2014/main" id="{9627F014-9F4B-F499-B2B5-D7F11B31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28600"/>
            <a:ext cx="3286029" cy="27434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scanning electron micrograph of a diatom">
            <a:extLst>
              <a:ext uri="{FF2B5EF4-FFF2-40B4-BE49-F238E27FC236}">
                <a16:creationId xmlns:a16="http://schemas.microsoft.com/office/drawing/2014/main" id="{06FA3C69-91AF-8358-7EE4-49C01FF9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685800"/>
            <a:ext cx="27130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7" descr="scanning electron micrograph of a diatom">
            <a:extLst>
              <a:ext uri="{FF2B5EF4-FFF2-40B4-BE49-F238E27FC236}">
                <a16:creationId xmlns:a16="http://schemas.microsoft.com/office/drawing/2014/main" id="{0C3CE3C0-784E-A9E5-4B2E-5DA56425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14800"/>
            <a:ext cx="234632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5" descr="living diatoms">
            <a:extLst>
              <a:ext uri="{FF2B5EF4-FFF2-40B4-BE49-F238E27FC236}">
                <a16:creationId xmlns:a16="http://schemas.microsoft.com/office/drawing/2014/main" id="{579989D8-512D-1FBE-5FA1-8D359C7DA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819400"/>
            <a:ext cx="4165600" cy="333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56E1E-0E8F-CF93-FD81-5761A12D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F982-AFFB-36FC-5676-8BC10A2F4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38" y="762000"/>
            <a:ext cx="8686800" cy="1295400"/>
          </a:xfrm>
        </p:spPr>
        <p:txBody>
          <a:bodyPr/>
          <a:lstStyle/>
          <a:p>
            <a:r>
              <a:rPr lang="en-US" altLang="en-US" sz="2800" kern="0" dirty="0">
                <a:solidFill>
                  <a:srgbClr val="5DD5FF"/>
                </a:solidFill>
              </a:rPr>
              <a:t>The Diatoms</a:t>
            </a:r>
            <a:endParaRPr lang="en-US" sz="2800" kern="0" dirty="0">
              <a:solidFill>
                <a:srgbClr val="FF0000"/>
              </a:solidFill>
              <a:latin typeface="Arial"/>
            </a:endParaRPr>
          </a:p>
          <a:p>
            <a:r>
              <a:rPr lang="en-US" sz="2000" b="0" kern="0" dirty="0">
                <a:solidFill>
                  <a:srgbClr val="FF0000"/>
                </a:solidFill>
                <a:latin typeface="Arial"/>
              </a:rPr>
              <a:t>A type of phytoplankton</a:t>
            </a:r>
          </a:p>
          <a:p>
            <a:r>
              <a:rPr lang="en-US" sz="2000" b="0" kern="0" dirty="0">
                <a:solidFill>
                  <a:srgbClr val="FF0000"/>
                </a:solidFill>
                <a:latin typeface="Arial"/>
              </a:rPr>
              <a:t>As much as 95% of wall is silica.</a:t>
            </a: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Group 5" descr="diagram of a kelp">
            <a:extLst>
              <a:ext uri="{FF2B5EF4-FFF2-40B4-BE49-F238E27FC236}">
                <a16:creationId xmlns:a16="http://schemas.microsoft.com/office/drawing/2014/main" id="{515F745F-C18E-2A12-1808-5A1D06541FB1}"/>
              </a:ext>
            </a:extLst>
          </p:cNvPr>
          <p:cNvGrpSpPr>
            <a:grpSpLocks/>
          </p:cNvGrpSpPr>
          <p:nvPr/>
        </p:nvGrpSpPr>
        <p:grpSpPr bwMode="auto">
          <a:xfrm>
            <a:off x="6243637" y="685800"/>
            <a:ext cx="2619375" cy="5045075"/>
            <a:chOff x="5943600" y="1468126"/>
            <a:chExt cx="3077235" cy="5073406"/>
          </a:xfrm>
        </p:grpSpPr>
        <p:pic>
          <p:nvPicPr>
            <p:cNvPr id="41989" name="Picture 4">
              <a:extLst>
                <a:ext uri="{FF2B5EF4-FFF2-40B4-BE49-F238E27FC236}">
                  <a16:creationId xmlns:a16="http://schemas.microsoft.com/office/drawing/2014/main" id="{75A848A8-E357-978A-2EA5-D29A9B446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"/>
            <a:stretch>
              <a:fillRect/>
            </a:stretch>
          </p:blipFill>
          <p:spPr bwMode="auto">
            <a:xfrm>
              <a:off x="5943600" y="1468126"/>
              <a:ext cx="3077235" cy="472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ACE2E-3F68-E0A7-EF32-3E17626C5E5D}"/>
                </a:ext>
              </a:extLst>
            </p:cNvPr>
            <p:cNvSpPr txBox="1"/>
            <p:nvPr/>
          </p:nvSpPr>
          <p:spPr>
            <a:xfrm>
              <a:off x="6400523" y="6171164"/>
              <a:ext cx="2133550" cy="3703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i="1" dirty="0">
                  <a:solidFill>
                    <a:schemeClr val="bg1"/>
                  </a:solidFill>
                  <a:latin typeface="+mn-lt"/>
                </a:rPr>
                <a:t>Nereocystis</a:t>
              </a:r>
              <a:r>
                <a:rPr lang="en-US" sz="1800" dirty="0">
                  <a:solidFill>
                    <a:schemeClr val="bg1"/>
                  </a:solidFill>
                  <a:latin typeface="+mn-lt"/>
                </a:rPr>
                <a:t>, a kelp</a:t>
              </a:r>
            </a:p>
          </p:txBody>
        </p:sp>
      </p:grpSp>
      <p:pic>
        <p:nvPicPr>
          <p:cNvPr id="41987" name="Picture 2" descr="kelp forest with fish swimming through">
            <a:extLst>
              <a:ext uri="{FF2B5EF4-FFF2-40B4-BE49-F238E27FC236}">
                <a16:creationId xmlns:a16="http://schemas.microsoft.com/office/drawing/2014/main" id="{8421426B-F69E-FFDD-1AB5-3D06AEA8D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" y="3209290"/>
            <a:ext cx="46482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09175-65B9-350C-FE39-FBC46625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5305D-2E90-93EC-E99F-0B0CDFB47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609600"/>
            <a:ext cx="5738812" cy="238442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sz="2800" dirty="0">
                <a:solidFill>
                  <a:srgbClr val="5DD5FF"/>
                </a:solidFill>
              </a:rPr>
              <a:t>B</a:t>
            </a:r>
            <a:r>
              <a:rPr lang="en-US" altLang="en-US" sz="2800" kern="0" dirty="0">
                <a:solidFill>
                  <a:srgbClr val="5DD5FF"/>
                </a:solidFill>
              </a:rPr>
              <a:t>rown Algae</a:t>
            </a:r>
            <a:r>
              <a:rPr lang="en-US" sz="2800" dirty="0"/>
              <a:t> </a:t>
            </a:r>
          </a:p>
          <a:p>
            <a:pPr marL="0">
              <a:spcBef>
                <a:spcPts val="0"/>
              </a:spcBef>
            </a:pPr>
            <a:r>
              <a:rPr lang="en-US" sz="2000" b="0" dirty="0">
                <a:solidFill>
                  <a:srgbClr val="FF0000"/>
                </a:solidFill>
              </a:rPr>
              <a:t>Have algin in their cell walls</a:t>
            </a:r>
          </a:p>
          <a:p>
            <a:pPr marL="0">
              <a:spcBef>
                <a:spcPts val="0"/>
              </a:spcBef>
            </a:pPr>
            <a:r>
              <a:rPr lang="en-US" sz="2000" b="0" dirty="0">
                <a:solidFill>
                  <a:srgbClr val="FF0000"/>
                </a:solidFill>
              </a:rPr>
              <a:t>Include the </a:t>
            </a:r>
            <a:r>
              <a:rPr lang="en-US" sz="2000" dirty="0">
                <a:solidFill>
                  <a:srgbClr val="FF0000"/>
                </a:solidFill>
              </a:rPr>
              <a:t>kelps</a:t>
            </a:r>
            <a:r>
              <a:rPr lang="en-US" sz="2000" b="0" dirty="0">
                <a:solidFill>
                  <a:srgbClr val="FF0000"/>
                </a:solidFill>
              </a:rPr>
              <a:t> with complex structures:</a:t>
            </a:r>
          </a:p>
          <a:p>
            <a:pPr marL="1036638" lvl="3">
              <a:spcBef>
                <a:spcPts val="0"/>
              </a:spcBef>
            </a:pPr>
            <a:r>
              <a:rPr lang="en-US" sz="2000" b="0" dirty="0">
                <a:solidFill>
                  <a:srgbClr val="FF0000"/>
                </a:solidFill>
              </a:rPr>
              <a:t>Holdfast</a:t>
            </a:r>
          </a:p>
          <a:p>
            <a:pPr marL="1036638" lvl="3">
              <a:spcBef>
                <a:spcPts val="0"/>
              </a:spcBef>
            </a:pPr>
            <a:r>
              <a:rPr lang="en-US" sz="2000" b="0" dirty="0">
                <a:solidFill>
                  <a:srgbClr val="FF0000"/>
                </a:solidFill>
              </a:rPr>
              <a:t>Stipe</a:t>
            </a:r>
          </a:p>
          <a:p>
            <a:pPr marL="1036638" lvl="3">
              <a:spcBef>
                <a:spcPts val="0"/>
              </a:spcBef>
            </a:pPr>
            <a:r>
              <a:rPr lang="en-US" sz="2000" b="0" dirty="0">
                <a:solidFill>
                  <a:srgbClr val="FF0000"/>
                </a:solidFill>
              </a:rPr>
              <a:t>Air bladder</a:t>
            </a:r>
          </a:p>
          <a:p>
            <a:pPr marL="1036638" lvl="3">
              <a:spcBef>
                <a:spcPts val="0"/>
              </a:spcBef>
            </a:pPr>
            <a:r>
              <a:rPr lang="en-US" sz="2000" b="0" dirty="0">
                <a:solidFill>
                  <a:srgbClr val="FF0000"/>
                </a:solidFill>
              </a:rPr>
              <a:t>Blades 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F7D0-70CA-D35D-A166-BF97EB4E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ED515-7A73-7B28-42B4-666CDA18F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6679"/>
            <a:ext cx="8686800" cy="12954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sz="2800" dirty="0">
                <a:solidFill>
                  <a:srgbClr val="5DD5FF"/>
                </a:solidFill>
              </a:rPr>
              <a:t>B</a:t>
            </a:r>
            <a:r>
              <a:rPr lang="en-US" altLang="en-US" sz="2800" kern="0" dirty="0">
                <a:solidFill>
                  <a:srgbClr val="5DD5FF"/>
                </a:solidFill>
              </a:rPr>
              <a:t>rown Algae</a:t>
            </a:r>
            <a:r>
              <a:rPr lang="en-US" sz="2800" dirty="0"/>
              <a:t> </a:t>
            </a:r>
            <a:r>
              <a:rPr lang="en-US" sz="2800" b="0" dirty="0"/>
              <a:t>(alginate)</a:t>
            </a:r>
          </a:p>
          <a:p>
            <a:pPr marL="342900" lvl="1">
              <a:spcBef>
                <a:spcPts val="0"/>
              </a:spcBef>
            </a:pPr>
            <a:r>
              <a:rPr lang="en-US" sz="2000" b="0" dirty="0">
                <a:solidFill>
                  <a:srgbClr val="FF0000"/>
                </a:solidFill>
              </a:rPr>
              <a:t>Are important in many food products</a:t>
            </a:r>
          </a:p>
          <a:p>
            <a:pPr marL="342900" lvl="1">
              <a:spcBef>
                <a:spcPts val="0"/>
              </a:spcBef>
            </a:pPr>
            <a:r>
              <a:rPr lang="en-US" sz="2000" b="0" dirty="0">
                <a:solidFill>
                  <a:srgbClr val="FF0000"/>
                </a:solidFill>
              </a:rPr>
              <a:t>Are important in many industrial products</a:t>
            </a:r>
          </a:p>
          <a:p>
            <a:endParaRPr lang="en-US" dirty="0"/>
          </a:p>
        </p:txBody>
      </p:sp>
      <p:pic>
        <p:nvPicPr>
          <p:cNvPr id="4" name="Picture 3" descr="a boat harvesting kelp">
            <a:extLst>
              <a:ext uri="{FF2B5EF4-FFF2-40B4-BE49-F238E27FC236}">
                <a16:creationId xmlns:a16="http://schemas.microsoft.com/office/drawing/2014/main" id="{B725D59D-E41C-4515-D318-F34140F66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506360"/>
            <a:ext cx="5638800" cy="3173839"/>
          </a:xfrm>
          <a:prstGeom prst="rect">
            <a:avLst/>
          </a:prstGeom>
        </p:spPr>
      </p:pic>
      <p:pic>
        <p:nvPicPr>
          <p:cNvPr id="5" name="Picture 4" descr="jars of seaweed salad">
            <a:extLst>
              <a:ext uri="{FF2B5EF4-FFF2-40B4-BE49-F238E27FC236}">
                <a16:creationId xmlns:a16="http://schemas.microsoft.com/office/drawing/2014/main" id="{E858E2B3-C814-C4E7-61EF-09AEBBB9C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819400"/>
            <a:ext cx="2971800" cy="1981200"/>
          </a:xfrm>
          <a:prstGeom prst="rect">
            <a:avLst/>
          </a:prstGeom>
        </p:spPr>
      </p:pic>
      <p:pic>
        <p:nvPicPr>
          <p:cNvPr id="6" name="Picture 5" descr="ice cream">
            <a:extLst>
              <a:ext uri="{FF2B5EF4-FFF2-40B4-BE49-F238E27FC236}">
                <a16:creationId xmlns:a16="http://schemas.microsoft.com/office/drawing/2014/main" id="{240CF5A6-0821-6694-1A87-8CC815317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33681"/>
            <a:ext cx="198870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2634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A703-250F-31D5-65D5-20CDC3FB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Algae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F57B3B26-FE10-D7F8-6B8C-FD6F841928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60" y="533400"/>
            <a:ext cx="5654040" cy="17526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5DD5FF"/>
                </a:solidFill>
              </a:rPr>
              <a:t>Red algae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Colors mostly due to </a:t>
            </a:r>
            <a:r>
              <a:rPr lang="en-US" altLang="en-US" sz="2000" dirty="0" err="1">
                <a:solidFill>
                  <a:srgbClr val="FF0000"/>
                </a:solidFill>
              </a:rPr>
              <a:t>phycobilins</a:t>
            </a:r>
            <a:r>
              <a:rPr lang="en-US" altLang="en-US" sz="2000" dirty="0">
                <a:solidFill>
                  <a:srgbClr val="FF0000"/>
                </a:solidFill>
              </a:rPr>
              <a:t>.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Chlorophylls a, and sometimes 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Store food as </a:t>
            </a:r>
            <a:r>
              <a:rPr lang="en-US" altLang="en-US" sz="2000" dirty="0" err="1">
                <a:solidFill>
                  <a:srgbClr val="FF0000"/>
                </a:solidFill>
              </a:rPr>
              <a:t>Floridean</a:t>
            </a:r>
            <a:r>
              <a:rPr lang="en-US" altLang="en-US" sz="2000" dirty="0">
                <a:solidFill>
                  <a:srgbClr val="FF0000"/>
                </a:solidFill>
              </a:rPr>
              <a:t> starch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Cell walls with </a:t>
            </a:r>
            <a:r>
              <a:rPr lang="en-US" altLang="en-US" sz="2000" dirty="0" err="1">
                <a:solidFill>
                  <a:srgbClr val="FF0000"/>
                </a:solidFill>
              </a:rPr>
              <a:t>carageenan</a:t>
            </a:r>
            <a:r>
              <a:rPr lang="en-US" altLang="en-US" sz="2000" dirty="0">
                <a:solidFill>
                  <a:srgbClr val="FF0000"/>
                </a:solidFill>
              </a:rPr>
              <a:t> and agar.</a:t>
            </a:r>
          </a:p>
          <a:p>
            <a:pPr marL="0" indent="0" eaLnBrk="1" hangingPunct="1">
              <a:buNone/>
            </a:pPr>
            <a:endParaRPr lang="en-US" altLang="en-US" dirty="0">
              <a:solidFill>
                <a:srgbClr val="5DD5FF"/>
              </a:solidFill>
            </a:endParaRPr>
          </a:p>
        </p:txBody>
      </p:sp>
      <p:pic>
        <p:nvPicPr>
          <p:cNvPr id="3" name="Picture 2" descr="a multicellular from of red algae forming blades">
            <a:extLst>
              <a:ext uri="{FF2B5EF4-FFF2-40B4-BE49-F238E27FC236}">
                <a16:creationId xmlns:a16="http://schemas.microsoft.com/office/drawing/2014/main" id="{775B7C1A-160B-53E5-B5B5-BE543300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777" y="1409700"/>
            <a:ext cx="2277623" cy="2711986"/>
          </a:xfrm>
          <a:prstGeom prst="rect">
            <a:avLst/>
          </a:prstGeom>
        </p:spPr>
      </p:pic>
      <p:pic>
        <p:nvPicPr>
          <p:cNvPr id="8" name="Picture 2" descr="a multicellular from of red algae forming branching filaments">
            <a:extLst>
              <a:ext uri="{FF2B5EF4-FFF2-40B4-BE49-F238E27FC236}">
                <a16:creationId xmlns:a16="http://schemas.microsoft.com/office/drawing/2014/main" id="{05700597-DEAC-18A0-07E2-60C3B13C4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29" y="4893829"/>
            <a:ext cx="2334413" cy="175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coralline red algae">
            <a:extLst>
              <a:ext uri="{FF2B5EF4-FFF2-40B4-BE49-F238E27FC236}">
                <a16:creationId xmlns:a16="http://schemas.microsoft.com/office/drawing/2014/main" id="{5B78EE02-A5F6-C8F0-3592-E1257E01E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3" r="18163"/>
          <a:stretch>
            <a:fillRect/>
          </a:stretch>
        </p:blipFill>
        <p:spPr bwMode="auto">
          <a:xfrm>
            <a:off x="4953000" y="4253430"/>
            <a:ext cx="4191000" cy="24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branching red algae">
            <a:extLst>
              <a:ext uri="{FF2B5EF4-FFF2-40B4-BE49-F238E27FC236}">
                <a16:creationId xmlns:a16="http://schemas.microsoft.com/office/drawing/2014/main" id="{BE0F7117-13B3-F929-F117-93AAFA38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895" y="2983748"/>
            <a:ext cx="1681479" cy="1681479"/>
          </a:xfrm>
          <a:prstGeom prst="rect">
            <a:avLst/>
          </a:prstGeom>
        </p:spPr>
      </p:pic>
      <p:pic>
        <p:nvPicPr>
          <p:cNvPr id="6" name="Picture 5" descr="red algae that looks like grapes">
            <a:extLst>
              <a:ext uri="{FF2B5EF4-FFF2-40B4-BE49-F238E27FC236}">
                <a16:creationId xmlns:a16="http://schemas.microsoft.com/office/drawing/2014/main" id="{C9F185B9-B7C0-BD5C-AB76-B4A052329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17" y="3926343"/>
            <a:ext cx="1994354" cy="2821424"/>
          </a:xfrm>
          <a:prstGeom prst="rect">
            <a:avLst/>
          </a:prstGeom>
        </p:spPr>
      </p:pic>
      <p:pic>
        <p:nvPicPr>
          <p:cNvPr id="11" name="Picture 10" descr="red algae that looks like grapes">
            <a:extLst>
              <a:ext uri="{FF2B5EF4-FFF2-40B4-BE49-F238E27FC236}">
                <a16:creationId xmlns:a16="http://schemas.microsoft.com/office/drawing/2014/main" id="{711BECB0-97F8-C09B-84F3-98FF6D90A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658513" y="2393415"/>
            <a:ext cx="1752600" cy="1752600"/>
          </a:xfrm>
          <a:prstGeom prst="rect">
            <a:avLst/>
          </a:prstGeom>
        </p:spPr>
      </p:pic>
      <p:pic>
        <p:nvPicPr>
          <p:cNvPr id="12" name="Picture 11" descr="coralline red algae in a branching form">
            <a:extLst>
              <a:ext uri="{FF2B5EF4-FFF2-40B4-BE49-F238E27FC236}">
                <a16:creationId xmlns:a16="http://schemas.microsoft.com/office/drawing/2014/main" id="{E5345325-C71C-E60F-F5EC-634C536B9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132" y="2339603"/>
            <a:ext cx="2093669" cy="139036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9411-EFAA-1A8C-F6B7-05853173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A6B7-EBE7-1687-CA1E-D31570FF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447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sz="2800" kern="0" dirty="0">
                <a:solidFill>
                  <a:srgbClr val="5DD5FF"/>
                </a:solidFill>
              </a:rPr>
              <a:t>Red Algae</a:t>
            </a:r>
            <a:r>
              <a:rPr lang="en-US" sz="2800" kern="0" dirty="0"/>
              <a:t> </a:t>
            </a:r>
            <a:r>
              <a:rPr lang="en-US" sz="2800" b="0" kern="0" dirty="0"/>
              <a:t>(agar &amp; </a:t>
            </a:r>
            <a:r>
              <a:rPr lang="en-US" sz="2800" b="0" dirty="0" err="1"/>
              <a:t>c</a:t>
            </a:r>
            <a:r>
              <a:rPr lang="en-US" sz="2800" b="0" kern="0" dirty="0" err="1"/>
              <a:t>arageenan</a:t>
            </a:r>
            <a:r>
              <a:rPr lang="en-US" sz="2800" b="0" kern="0" dirty="0"/>
              <a:t>)</a:t>
            </a:r>
          </a:p>
          <a:p>
            <a:pPr marL="342900" lvl="1">
              <a:spcBef>
                <a:spcPts val="0"/>
              </a:spcBef>
            </a:pPr>
            <a:r>
              <a:rPr lang="en-US" sz="2000" b="0" kern="0" dirty="0">
                <a:solidFill>
                  <a:srgbClr val="FF0000"/>
                </a:solidFill>
              </a:rPr>
              <a:t>Are important in many food products</a:t>
            </a:r>
          </a:p>
          <a:p>
            <a:pPr marL="342900" lvl="1">
              <a:spcBef>
                <a:spcPts val="0"/>
              </a:spcBef>
            </a:pPr>
            <a:r>
              <a:rPr lang="en-US" sz="2000" b="0" kern="0" dirty="0">
                <a:solidFill>
                  <a:srgbClr val="FF0000"/>
                </a:solidFill>
              </a:rPr>
              <a:t>Are important in many industrial products</a:t>
            </a:r>
          </a:p>
          <a:p>
            <a:endParaRPr lang="en-US" kern="0" dirty="0"/>
          </a:p>
        </p:txBody>
      </p:sp>
      <p:pic>
        <p:nvPicPr>
          <p:cNvPr id="4" name="Picture 4" descr="a red algae that is harvested to make seaweed snacks (nori)">
            <a:extLst>
              <a:ext uri="{FF2B5EF4-FFF2-40B4-BE49-F238E27FC236}">
                <a16:creationId xmlns:a16="http://schemas.microsoft.com/office/drawing/2014/main" id="{1722ED44-EB62-7F78-DCFD-4B241D471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21240" y="3129391"/>
            <a:ext cx="4193103" cy="273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oothpaste on  toothbrush">
            <a:extLst>
              <a:ext uri="{FF2B5EF4-FFF2-40B4-BE49-F238E27FC236}">
                <a16:creationId xmlns:a16="http://schemas.microsoft.com/office/drawing/2014/main" id="{715D5818-A240-B517-97CD-1F4B320C9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36800"/>
            <a:ext cx="2627000" cy="1749623"/>
          </a:xfrm>
          <a:prstGeom prst="rect">
            <a:avLst/>
          </a:prstGeom>
        </p:spPr>
      </p:pic>
      <p:pic>
        <p:nvPicPr>
          <p:cNvPr id="7" name="Picture 6" descr="seaweed snacks">
            <a:extLst>
              <a:ext uri="{FF2B5EF4-FFF2-40B4-BE49-F238E27FC236}">
                <a16:creationId xmlns:a16="http://schemas.microsoft.com/office/drawing/2014/main" id="{AD6BC361-B561-356E-6F35-13500DA44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30" t="17996" r="13928" b="14146"/>
          <a:stretch/>
        </p:blipFill>
        <p:spPr>
          <a:xfrm>
            <a:off x="6648975" y="4795462"/>
            <a:ext cx="2260536" cy="1621687"/>
          </a:xfrm>
          <a:prstGeom prst="rect">
            <a:avLst/>
          </a:prstGeom>
        </p:spPr>
      </p:pic>
      <p:pic>
        <p:nvPicPr>
          <p:cNvPr id="8" name="Picture 7" descr="Petri plate with agar">
            <a:extLst>
              <a:ext uri="{FF2B5EF4-FFF2-40B4-BE49-F238E27FC236}">
                <a16:creationId xmlns:a16="http://schemas.microsoft.com/office/drawing/2014/main" id="{AB29C8AD-98FD-F1D9-6E1F-B3FC92CF3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01294"/>
            <a:ext cx="2335271" cy="1749623"/>
          </a:xfrm>
          <a:prstGeom prst="rect">
            <a:avLst/>
          </a:prstGeom>
        </p:spPr>
      </p:pic>
      <p:pic>
        <p:nvPicPr>
          <p:cNvPr id="10" name="Picture 9" descr="sushi hand rolls">
            <a:extLst>
              <a:ext uri="{FF2B5EF4-FFF2-40B4-BE49-F238E27FC236}">
                <a16:creationId xmlns:a16="http://schemas.microsoft.com/office/drawing/2014/main" id="{9818E69F-7BD9-5BF1-B831-53C279D62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584" y="1251694"/>
            <a:ext cx="208192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1754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3647-6705-14F1-ACBE-47F58AB0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Algae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6154355C-C37D-9935-EDDF-A046EA7091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5DD5FF"/>
                </a:solidFill>
              </a:rPr>
              <a:t>The Dinoflagellates</a:t>
            </a:r>
          </a:p>
          <a:p>
            <a:pPr lvl="1" eaLnBrk="1" hangingPunct="1"/>
            <a:r>
              <a:rPr lang="en-US" altLang="en-US" sz="2000" dirty="0">
                <a:solidFill>
                  <a:srgbClr val="FF0000"/>
                </a:solidFill>
              </a:rPr>
              <a:t>Another type of phytoplankton</a:t>
            </a:r>
          </a:p>
          <a:p>
            <a:pPr lvl="1" eaLnBrk="1" hangingPunct="1"/>
            <a:r>
              <a:rPr lang="en-US" altLang="en-US" sz="2000" dirty="0">
                <a:solidFill>
                  <a:srgbClr val="FF0000"/>
                </a:solidFill>
              </a:rPr>
              <a:t>Two flagella in intersecting grooves</a:t>
            </a:r>
          </a:p>
          <a:p>
            <a:pPr lvl="1" eaLnBrk="1" hangingPunct="1"/>
            <a:r>
              <a:rPr lang="en-US" altLang="en-US" sz="2000" dirty="0">
                <a:solidFill>
                  <a:srgbClr val="FF0000"/>
                </a:solidFill>
              </a:rPr>
              <a:t>Can cause toxic algal blooms</a:t>
            </a:r>
          </a:p>
          <a:p>
            <a:pPr lvl="1" eaLnBrk="1" hangingPunct="1"/>
            <a:r>
              <a:rPr lang="en-US" altLang="en-US" sz="2000" dirty="0">
                <a:solidFill>
                  <a:srgbClr val="FF0000"/>
                </a:solidFill>
              </a:rPr>
              <a:t>Can </a:t>
            </a:r>
            <a:r>
              <a:rPr lang="en-US" altLang="en-US" sz="2000" dirty="0" err="1">
                <a:solidFill>
                  <a:srgbClr val="FF0000"/>
                </a:solidFill>
              </a:rPr>
              <a:t>bioluminesce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lvl="2" eaLnBrk="1" hangingPunct="1">
              <a:spcBef>
                <a:spcPts val="600"/>
              </a:spcBef>
            </a:pPr>
            <a:endParaRPr lang="en-US" altLang="en-US" sz="2200" dirty="0"/>
          </a:p>
        </p:txBody>
      </p:sp>
      <p:pic>
        <p:nvPicPr>
          <p:cNvPr id="48131" name="Picture 4" descr="6 different dinoflagellates">
            <a:extLst>
              <a:ext uri="{FF2B5EF4-FFF2-40B4-BE49-F238E27FC236}">
                <a16:creationId xmlns:a16="http://schemas.microsoft.com/office/drawing/2014/main" id="{7937FA52-B569-9727-F21E-71D3ED753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276600"/>
            <a:ext cx="5867400" cy="309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4" descr="glowing dinoflagellates under the microscope">
            <a:extLst>
              <a:ext uri="{FF2B5EF4-FFF2-40B4-BE49-F238E27FC236}">
                <a16:creationId xmlns:a16="http://schemas.microsoft.com/office/drawing/2014/main" id="{B0253D6A-65FD-AEB7-A9BD-16BE81CB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95350"/>
            <a:ext cx="2286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7" descr="bioluminescence in a breaking wave">
            <a:extLst>
              <a:ext uri="{FF2B5EF4-FFF2-40B4-BE49-F238E27FC236}">
                <a16:creationId xmlns:a16="http://schemas.microsoft.com/office/drawing/2014/main" id="{B5403B69-54AA-FEC0-EB8D-632A95E1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" y="3429000"/>
            <a:ext cx="84899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FDD0CE-9C9B-0128-864A-A8F1F16D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Algae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5D39F-458D-BD43-C772-DC11E319E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18175"/>
            <a:ext cx="4364990" cy="12954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+mn-lt"/>
              </a:rPr>
              <a:t>Some </a:t>
            </a:r>
            <a:r>
              <a:rPr lang="en-US" sz="2800" dirty="0">
                <a:solidFill>
                  <a:srgbClr val="FFFF00"/>
                </a:solidFill>
                <a:latin typeface="+mn-lt"/>
                <a:hlinkClick r:id="rId4"/>
              </a:rPr>
              <a:t>Dinoflagellates</a:t>
            </a:r>
            <a:r>
              <a:rPr lang="en-US" sz="2800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+mn-lt"/>
              </a:rPr>
              <a:t>bioluminesce</a:t>
            </a:r>
            <a:endParaRPr lang="en-US" sz="2800" dirty="0">
              <a:solidFill>
                <a:srgbClr val="FFFF00"/>
              </a:solidFill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A025-A515-3F73-AFB8-D8EE0801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Slime Molds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46CBE0D0-92B8-922D-3EF5-F3E692573C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r>
              <a:rPr lang="en-US" altLang="en-US" dirty="0"/>
              <a:t>Feed on bacteria and other organic particles</a:t>
            </a:r>
          </a:p>
        </p:txBody>
      </p:sp>
      <p:pic>
        <p:nvPicPr>
          <p:cNvPr id="50179" name="Picture 8" descr="slime mold on a log">
            <a:extLst>
              <a:ext uri="{FF2B5EF4-FFF2-40B4-BE49-F238E27FC236}">
                <a16:creationId xmlns:a16="http://schemas.microsoft.com/office/drawing/2014/main" id="{0E938A96-1059-B251-496A-76EFCAE0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2321560"/>
            <a:ext cx="4876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9" descr="dog vomit slime mold">
            <a:extLst>
              <a:ext uri="{FF2B5EF4-FFF2-40B4-BE49-F238E27FC236}">
                <a16:creationId xmlns:a16="http://schemas.microsoft.com/office/drawing/2014/main" id="{EE4923CD-1864-3710-7C3D-DCD7F2B06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2486025"/>
            <a:ext cx="3884612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79D9-AF83-87F4-E16D-138ABBCE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71835"/>
            <a:ext cx="8686800" cy="533400"/>
          </a:xfrm>
        </p:spPr>
        <p:txBody>
          <a:bodyPr/>
          <a:lstStyle/>
          <a:p>
            <a:r>
              <a:rPr lang="en-US" dirty="0"/>
              <a:t>Slime Molds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FC6D7-2B1C-FB2E-195D-EE8265495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546895"/>
            <a:ext cx="8686800" cy="6096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"/>
              </a:rPr>
              <a:t>Alternate between single celled phases and multicellular phases</a:t>
            </a:r>
            <a:endParaRPr lang="en-US" sz="3000" b="1" kern="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3" descr="slime mold on a petri plate">
            <a:extLst>
              <a:ext uri="{FF2B5EF4-FFF2-40B4-BE49-F238E27FC236}">
                <a16:creationId xmlns:a16="http://schemas.microsoft.com/office/drawing/2014/main" id="{1CE11B74-D781-CC34-6BF6-E06EC2280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1" r="11476"/>
          <a:stretch/>
        </p:blipFill>
        <p:spPr>
          <a:xfrm rot="5400000">
            <a:off x="-231972" y="2508687"/>
            <a:ext cx="4876798" cy="3193654"/>
          </a:xfrm>
          <a:prstGeom prst="rect">
            <a:avLst/>
          </a:prstGeom>
        </p:spPr>
      </p:pic>
      <p:pic>
        <p:nvPicPr>
          <p:cNvPr id="6" name="Picture 5" descr="life cycle of a slime mold">
            <a:extLst>
              <a:ext uri="{FF2B5EF4-FFF2-40B4-BE49-F238E27FC236}">
                <a16:creationId xmlns:a16="http://schemas.microsoft.com/office/drawing/2014/main" id="{B91DAD60-A8E8-CB5A-5076-79E1D8D7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67113"/>
            <a:ext cx="4183541" cy="487679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diagram of a prokaryotic cell showing the anatomical features.">
            <a:extLst>
              <a:ext uri="{FF2B5EF4-FFF2-40B4-BE49-F238E27FC236}">
                <a16:creationId xmlns:a16="http://schemas.microsoft.com/office/drawing/2014/main" id="{F721D694-A665-7A91-4B31-ADF383F63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" t="10001" r="3282" b="3332"/>
          <a:stretch/>
        </p:blipFill>
        <p:spPr bwMode="auto">
          <a:xfrm>
            <a:off x="2362200" y="934720"/>
            <a:ext cx="64008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62C539-BEEF-A5BC-48C8-D1564244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Prokaryotic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B0CC-5AC6-7A46-DD83-A192BF342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43000"/>
            <a:ext cx="2133600" cy="4572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Have 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unprotected DNA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ribosomes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A plasma membrane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Fimbrae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Capsule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Pillus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Flagella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52F6-ACBA-CE74-74B7-F562B2C5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Slime Molds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06560CFF-B611-285B-CFF2-9661444A71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748919"/>
          </a:xfrm>
        </p:spPr>
        <p:txBody>
          <a:bodyPr/>
          <a:lstStyle/>
          <a:p>
            <a:pPr eaLnBrk="1" hangingPunct="1"/>
            <a:r>
              <a:rPr lang="en-US" altLang="en-US" dirty="0"/>
              <a:t>Disperse using spores</a:t>
            </a:r>
          </a:p>
        </p:txBody>
      </p:sp>
      <p:pic>
        <p:nvPicPr>
          <p:cNvPr id="4" name="Picture 3" descr="12 different types of slime molds">
            <a:extLst>
              <a:ext uri="{FF2B5EF4-FFF2-40B4-BE49-F238E27FC236}">
                <a16:creationId xmlns:a16="http://schemas.microsoft.com/office/drawing/2014/main" id="{62750BC1-8479-1B7A-8695-79481E9D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0"/>
            <a:ext cx="6848548" cy="5029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33076013-90E5-6896-11C2-4BDC1453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Slime Molds</a:t>
            </a:r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FF137582-9701-BA50-9FAB-E9DE314E3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hlinkClick r:id="rId2"/>
              </a:rPr>
              <a:t>protoplasmic streaming</a:t>
            </a:r>
            <a:endParaRPr lang="en-US" altLang="en-US"/>
          </a:p>
          <a:p>
            <a:r>
              <a:rPr lang="en-US" altLang="en-US">
                <a:hlinkClick r:id="rId3"/>
              </a:rPr>
              <a:t>growth of a slime mold</a:t>
            </a:r>
            <a:endParaRPr lang="en-US" altLang="en-US"/>
          </a:p>
          <a:p>
            <a:r>
              <a:rPr lang="en-US" altLang="en-US">
                <a:hlinkClick r:id="rId4"/>
              </a:rPr>
              <a:t>slime mold slug</a:t>
            </a:r>
            <a:endParaRPr lang="en-US" altLang="en-US"/>
          </a:p>
          <a:p>
            <a:r>
              <a:rPr lang="en-US" altLang="en-US">
                <a:hlinkClick r:id="rId5"/>
              </a:rPr>
              <a:t>In depth with slime molds</a:t>
            </a:r>
            <a:endParaRPr lang="en-US" altLang="en-US"/>
          </a:p>
          <a:p>
            <a:r>
              <a:rPr lang="en-US" altLang="en-US">
                <a:hlinkClick r:id="rId6"/>
              </a:rPr>
              <a:t>Slime mold “intelligence”</a:t>
            </a:r>
            <a:endParaRPr lang="en-US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8497-7E6D-8E7A-BE5C-FCD550FA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Prokaryotic Cells</a:t>
            </a:r>
          </a:p>
        </p:txBody>
      </p:sp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E53FBF27-6D67-E66E-A73A-80685595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734140"/>
            <a:ext cx="8686800" cy="1066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800" dirty="0"/>
              <a:t>Are very diverse and they have </a:t>
            </a:r>
            <a:r>
              <a:rPr lang="en-US" altLang="en-US" sz="2800" dirty="0">
                <a:hlinkClick r:id="rId2"/>
              </a:rPr>
              <a:t>impacted</a:t>
            </a:r>
            <a:r>
              <a:rPr lang="en-US" altLang="en-US" sz="2800" dirty="0"/>
              <a:t> the planet’s atmosphere.</a:t>
            </a:r>
          </a:p>
        </p:txBody>
      </p:sp>
      <p:pic>
        <p:nvPicPr>
          <p:cNvPr id="6147" name="Picture 4" descr="illustration of Bacteria with flagella">
            <a:extLst>
              <a:ext uri="{FF2B5EF4-FFF2-40B4-BE49-F238E27FC236}">
                <a16:creationId xmlns:a16="http://schemas.microsoft.com/office/drawing/2014/main" id="{B93E3FD3-A763-5A89-9115-EF3E5F564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5072221"/>
            <a:ext cx="2781300" cy="156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6" descr="cyanobacterial cells growing in a chain">
            <a:extLst>
              <a:ext uri="{FF2B5EF4-FFF2-40B4-BE49-F238E27FC236}">
                <a16:creationId xmlns:a16="http://schemas.microsoft.com/office/drawing/2014/main" id="{0DEF1C44-5F76-CB6E-EFBE-71E244A42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35" y="1981200"/>
            <a:ext cx="2841625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6" descr="A hotspring with archaea growing around the edges.">
            <a:extLst>
              <a:ext uri="{FF2B5EF4-FFF2-40B4-BE49-F238E27FC236}">
                <a16:creationId xmlns:a16="http://schemas.microsoft.com/office/drawing/2014/main" id="{16804C4C-4172-082D-BD93-D89C792C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24572"/>
            <a:ext cx="4343400" cy="242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7" descr="a petri plate with colonies growing in the pattern of a human hand">
            <a:extLst>
              <a:ext uri="{FF2B5EF4-FFF2-40B4-BE49-F238E27FC236}">
                <a16:creationId xmlns:a16="http://schemas.microsoft.com/office/drawing/2014/main" id="{F99979A5-7F98-BD1D-E4F9-E01C519D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35200"/>
            <a:ext cx="33020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A9FD6D63-280B-3143-B211-D136E61F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Prokaryotic Cells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A0A3E112-8043-D876-1A5D-D9F94F84D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838200"/>
            <a:ext cx="8686800" cy="28194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sz="2400" dirty="0"/>
              <a:t>Obtain energy in a diverse number of ways: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Some are photoautotrophic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Some are chemoautotrophic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Some are heterotrophic decomposers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Some are heterotrophic pathogens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Some are heterotrophic and mutualistic (microbiome)</a:t>
            </a:r>
          </a:p>
          <a:p>
            <a:endParaRPr lang="en-US" altLang="en-US" dirty="0"/>
          </a:p>
        </p:txBody>
      </p:sp>
      <p:pic>
        <p:nvPicPr>
          <p:cNvPr id="8196" name="Picture 2" descr="cyanobacteria">
            <a:extLst>
              <a:ext uri="{FF2B5EF4-FFF2-40B4-BE49-F238E27FC236}">
                <a16:creationId xmlns:a16="http://schemas.microsoft.com/office/drawing/2014/main" id="{F249740C-32A0-20AC-9198-3AD53D2A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1524000"/>
            <a:ext cx="2235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 descr="before and after pictures of composted organic matter">
            <a:extLst>
              <a:ext uri="{FF2B5EF4-FFF2-40B4-BE49-F238E27FC236}">
                <a16:creationId xmlns:a16="http://schemas.microsoft.com/office/drawing/2014/main" id="{E04E0F8E-998A-97AB-24E2-D05B15F5B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1"/>
          <a:stretch>
            <a:fillRect/>
          </a:stretch>
        </p:blipFill>
        <p:spPr bwMode="auto">
          <a:xfrm>
            <a:off x="4953000" y="4267200"/>
            <a:ext cx="365442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4" descr="artwork showing microbes in a gut">
            <a:extLst>
              <a:ext uri="{FF2B5EF4-FFF2-40B4-BE49-F238E27FC236}">
                <a16:creationId xmlns:a16="http://schemas.microsoft.com/office/drawing/2014/main" id="{11E69F4A-7DB1-6C0D-3715-057A04CDF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67200"/>
            <a:ext cx="32004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hart of 4 types of chemosynthetic organisms">
            <a:extLst>
              <a:ext uri="{FF2B5EF4-FFF2-40B4-BE49-F238E27FC236}">
                <a16:creationId xmlns:a16="http://schemas.microsoft.com/office/drawing/2014/main" id="{07A09644-FF94-1F5C-8FA6-19569B3BF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6210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5D4BBC-EF2F-7B56-073B-4842AC85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Prokaryotic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487D-2D49-973B-F32E-531E81FE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16280"/>
            <a:ext cx="8229600" cy="685800"/>
          </a:xfrm>
        </p:spPr>
        <p:txBody>
          <a:bodyPr/>
          <a:lstStyle/>
          <a:p>
            <a:r>
              <a:rPr lang="en-US" dirty="0"/>
              <a:t>Can perform chemosynthesis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C649-3E74-56DF-31AF-4D49B642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Prokaryotic Cells</a:t>
            </a:r>
          </a:p>
        </p:txBody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66E1F123-683D-7C5F-49F0-584ED14F11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Do not have sexual reproduction BUT, they have three ways to obtain genetic diversity: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283190-66D4-D9DE-FB5E-B78379891CFE}"/>
              </a:ext>
            </a:extLst>
          </p:cNvPr>
          <p:cNvSpPr/>
          <p:nvPr/>
        </p:nvSpPr>
        <p:spPr>
          <a:xfrm>
            <a:off x="141288" y="1768475"/>
            <a:ext cx="5105400" cy="43418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346075">
              <a:lnSpc>
                <a:spcPct val="90000"/>
              </a:lnSpc>
              <a:spcBef>
                <a:spcPts val="1200"/>
              </a:spcBef>
              <a:buSzPct val="85000"/>
              <a:buFont typeface="Arial" charset="0"/>
              <a:buChar char="•"/>
              <a:defRPr/>
            </a:pPr>
            <a:r>
              <a:rPr lang="en-US" sz="2700" kern="0" dirty="0">
                <a:solidFill>
                  <a:srgbClr val="5DD5FF"/>
                </a:solidFill>
                <a:latin typeface="Arial"/>
              </a:rPr>
              <a:t>Conjugation</a:t>
            </a:r>
          </a:p>
          <a:p>
            <a:pPr marL="1023938" lvl="2" indent="-346075">
              <a:lnSpc>
                <a:spcPct val="90000"/>
              </a:lnSpc>
              <a:spcBef>
                <a:spcPts val="600"/>
              </a:spcBef>
              <a:buSzPct val="70000"/>
              <a:buFont typeface="Arial" charset="0"/>
              <a:buChar char="–"/>
              <a:defRPr/>
            </a:pPr>
            <a:r>
              <a:rPr lang="en-US" sz="2300" kern="0" dirty="0">
                <a:solidFill>
                  <a:srgbClr val="FFFFFF"/>
                </a:solidFill>
                <a:latin typeface="Arial"/>
              </a:rPr>
              <a:t>DNA transferred from donor cell to recipient cell usually through pilus (pleural: pili).</a:t>
            </a:r>
          </a:p>
          <a:p>
            <a:pPr marL="685800" lvl="1" indent="-346075">
              <a:lnSpc>
                <a:spcPct val="90000"/>
              </a:lnSpc>
              <a:spcBef>
                <a:spcPts val="1200"/>
              </a:spcBef>
              <a:buSzPct val="85000"/>
              <a:buFont typeface="Arial" charset="0"/>
              <a:buChar char="•"/>
              <a:defRPr/>
            </a:pPr>
            <a:r>
              <a:rPr lang="en-US" sz="2700" kern="0" dirty="0">
                <a:solidFill>
                  <a:srgbClr val="5DD5FF"/>
                </a:solidFill>
                <a:latin typeface="Arial"/>
              </a:rPr>
              <a:t>Transformation</a:t>
            </a:r>
          </a:p>
          <a:p>
            <a:pPr marL="1023938" lvl="2" indent="-346075">
              <a:lnSpc>
                <a:spcPct val="90000"/>
              </a:lnSpc>
              <a:spcBef>
                <a:spcPts val="600"/>
              </a:spcBef>
              <a:buSzPct val="70000"/>
              <a:buFont typeface="Arial" charset="0"/>
              <a:buChar char="–"/>
              <a:defRPr/>
            </a:pPr>
            <a:r>
              <a:rPr lang="en-US" sz="2300" kern="0" dirty="0">
                <a:solidFill>
                  <a:srgbClr val="FFFFFF"/>
                </a:solidFill>
                <a:latin typeface="Arial"/>
              </a:rPr>
              <a:t>Living cell acquires DNA fragments released by dead cells.</a:t>
            </a:r>
          </a:p>
          <a:p>
            <a:pPr marL="685800" lvl="1" indent="-346075">
              <a:lnSpc>
                <a:spcPct val="90000"/>
              </a:lnSpc>
              <a:spcBef>
                <a:spcPts val="1200"/>
              </a:spcBef>
              <a:buSzPct val="85000"/>
              <a:buFont typeface="Arial" charset="0"/>
              <a:buChar char="•"/>
              <a:defRPr/>
            </a:pPr>
            <a:r>
              <a:rPr lang="en-US" sz="2700" kern="0" dirty="0">
                <a:solidFill>
                  <a:srgbClr val="5DD5FF"/>
                </a:solidFill>
                <a:latin typeface="Arial"/>
              </a:rPr>
              <a:t>Transduction</a:t>
            </a:r>
          </a:p>
          <a:p>
            <a:pPr marL="1023938" lvl="2" indent="-346075">
              <a:lnSpc>
                <a:spcPct val="90000"/>
              </a:lnSpc>
              <a:spcBef>
                <a:spcPts val="600"/>
              </a:spcBef>
              <a:buSzPct val="70000"/>
              <a:buFont typeface="Arial" charset="0"/>
              <a:buChar char="–"/>
              <a:defRPr/>
            </a:pPr>
            <a:r>
              <a:rPr lang="en-US" sz="2300" kern="0" dirty="0">
                <a:solidFill>
                  <a:srgbClr val="FFFFFF"/>
                </a:solidFill>
                <a:latin typeface="Arial"/>
              </a:rPr>
              <a:t>DNA fragments carried from one cell to another by viruses.</a:t>
            </a:r>
          </a:p>
        </p:txBody>
      </p:sp>
      <p:grpSp>
        <p:nvGrpSpPr>
          <p:cNvPr id="10244" name="Group 6" descr="drawing of two bacterial cells forming a pillus between them.">
            <a:extLst>
              <a:ext uri="{FF2B5EF4-FFF2-40B4-BE49-F238E27FC236}">
                <a16:creationId xmlns:a16="http://schemas.microsoft.com/office/drawing/2014/main" id="{D1A698F8-EE66-1CDE-73CA-AF2924B03AC7}"/>
              </a:ext>
            </a:extLst>
          </p:cNvPr>
          <p:cNvGrpSpPr>
            <a:grpSpLocks/>
          </p:cNvGrpSpPr>
          <p:nvPr/>
        </p:nvGrpSpPr>
        <p:grpSpPr bwMode="auto">
          <a:xfrm>
            <a:off x="5246688" y="1981200"/>
            <a:ext cx="3754437" cy="3417888"/>
            <a:chOff x="5257800" y="3048000"/>
            <a:chExt cx="3754438" cy="3417332"/>
          </a:xfrm>
        </p:grpSpPr>
        <p:pic>
          <p:nvPicPr>
            <p:cNvPr id="10245" name="Picture 2" descr="ste30670_1703L">
              <a:extLst>
                <a:ext uri="{FF2B5EF4-FFF2-40B4-BE49-F238E27FC236}">
                  <a16:creationId xmlns:a16="http://schemas.microsoft.com/office/drawing/2014/main" id="{2C2439C0-8FF6-19E3-13B1-7D1AA144F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3048000"/>
              <a:ext cx="3754438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E31661-2EB3-C443-13A7-EA4AC31FF40F}"/>
                </a:ext>
              </a:extLst>
            </p:cNvPr>
            <p:cNvSpPr txBox="1"/>
            <p:nvPr/>
          </p:nvSpPr>
          <p:spPr>
            <a:xfrm>
              <a:off x="6477000" y="6095504"/>
              <a:ext cx="1416050" cy="3698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/>
                  </a:solidFill>
                  <a:latin typeface="+mn-lt"/>
                </a:rPr>
                <a:t>Conjugation</a:t>
              </a:r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>
            <a:extLst>
              <a:ext uri="{FF2B5EF4-FFF2-40B4-BE49-F238E27FC236}">
                <a16:creationId xmlns:a16="http://schemas.microsoft.com/office/drawing/2014/main" id="{D638ACC3-AD1D-5A7A-52EC-45DED4A98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604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>
            <a:extLst>
              <a:ext uri="{FF2B5EF4-FFF2-40B4-BE49-F238E27FC236}">
                <a16:creationId xmlns:a16="http://schemas.microsoft.com/office/drawing/2014/main" id="{375AE7C3-A32C-1A63-A8AE-DE651BD2B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Domain Bacteria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315A54E-9818-7A67-3A3E-3E65AC50A6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219200"/>
            <a:ext cx="7239000" cy="4876800"/>
          </a:xfrm>
          <a:solidFill>
            <a:schemeClr val="bg1">
              <a:alpha val="84000"/>
            </a:schemeClr>
          </a:solidFill>
        </p:spPr>
        <p:txBody>
          <a:bodyPr/>
          <a:lstStyle/>
          <a:p>
            <a:pPr marL="339725" lvl="1" indent="0" eaLnBrk="1" hangingPunct="1">
              <a:spcBef>
                <a:spcPts val="1000"/>
              </a:spcBef>
              <a:buFont typeface="Arial" charset="0"/>
              <a:buNone/>
              <a:defRPr/>
            </a:pPr>
            <a:r>
              <a:rPr lang="en-US" sz="3200" dirty="0">
                <a:solidFill>
                  <a:schemeClr val="tx1"/>
                </a:solidFill>
              </a:rPr>
              <a:t>Includes:</a:t>
            </a:r>
          </a:p>
          <a:p>
            <a:pPr marL="339725" lvl="1" indent="0" eaLnBrk="1" hangingPunct="1">
              <a:spcBef>
                <a:spcPts val="1000"/>
              </a:spcBef>
              <a:buFont typeface="Arial" charset="0"/>
              <a:buNone/>
              <a:defRPr/>
            </a:pPr>
            <a:r>
              <a:rPr lang="en-US" sz="3200" dirty="0">
                <a:solidFill>
                  <a:schemeClr val="tx1"/>
                </a:solidFill>
              </a:rPr>
              <a:t>Autotrophic bacteria</a:t>
            </a:r>
          </a:p>
          <a:p>
            <a:pPr marL="677863" lvl="2" indent="0" eaLnBrk="1" hangingPunct="1">
              <a:spcBef>
                <a:spcPts val="1000"/>
              </a:spcBef>
              <a:buFont typeface="Arial" charset="0"/>
              <a:buNone/>
              <a:defRPr/>
            </a:pPr>
            <a:r>
              <a:rPr lang="en-US" u="sng" dirty="0">
                <a:solidFill>
                  <a:schemeClr val="tx1"/>
                </a:solidFill>
              </a:rPr>
              <a:t>Photosynthetic</a:t>
            </a:r>
            <a:r>
              <a:rPr lang="en-US" dirty="0">
                <a:solidFill>
                  <a:schemeClr val="tx1"/>
                </a:solidFill>
              </a:rPr>
              <a:t> without producing oxygen</a:t>
            </a:r>
          </a:p>
          <a:p>
            <a:pPr marL="677863" lvl="2" indent="0" eaLnBrk="1" hangingPunct="1">
              <a:spcBef>
                <a:spcPts val="1000"/>
              </a:spcBef>
              <a:buFont typeface="Arial" charset="0"/>
              <a:buNone/>
              <a:defRPr/>
            </a:pPr>
            <a:r>
              <a:rPr lang="en-US" u="sng" dirty="0">
                <a:solidFill>
                  <a:schemeClr val="tx1"/>
                </a:solidFill>
              </a:rPr>
              <a:t>Chemosynthetic</a:t>
            </a:r>
            <a:r>
              <a:rPr lang="en-US" dirty="0">
                <a:solidFill>
                  <a:schemeClr val="tx1"/>
                </a:solidFill>
              </a:rPr>
              <a:t> bacteria - Obtain energy from various compounds or elements through oxidation</a:t>
            </a:r>
          </a:p>
          <a:p>
            <a:pPr marL="339725" lvl="1" indent="0" eaLnBrk="1" hangingPunct="1">
              <a:spcBef>
                <a:spcPts val="1000"/>
              </a:spcBef>
              <a:buFont typeface="Arial" charset="0"/>
              <a:buNone/>
              <a:defRPr/>
            </a:pPr>
            <a:r>
              <a:rPr lang="en-US" sz="3200" dirty="0">
                <a:solidFill>
                  <a:schemeClr val="tx1"/>
                </a:solidFill>
              </a:rPr>
              <a:t>Decomposing bacteria</a:t>
            </a:r>
          </a:p>
          <a:p>
            <a:pPr marL="339725" lvl="1" indent="0" eaLnBrk="1" hangingPunct="1">
              <a:spcBef>
                <a:spcPts val="1000"/>
              </a:spcBef>
              <a:buFont typeface="Arial" charset="0"/>
              <a:buNone/>
              <a:defRPr/>
            </a:pPr>
            <a:r>
              <a:rPr lang="en-US" sz="3200" dirty="0">
                <a:solidFill>
                  <a:schemeClr val="tx1"/>
                </a:solidFill>
              </a:rPr>
              <a:t>Pathogenic bacteria (strep throat)</a:t>
            </a:r>
          </a:p>
          <a:p>
            <a:pPr marL="339725" lvl="1" indent="0" eaLnBrk="1" hangingPunct="1">
              <a:spcBef>
                <a:spcPts val="1000"/>
              </a:spcBef>
              <a:buFont typeface="Arial" charset="0"/>
              <a:buNone/>
              <a:defRPr/>
            </a:pPr>
            <a:r>
              <a:rPr lang="en-US" sz="3200" dirty="0">
                <a:solidFill>
                  <a:schemeClr val="tx1"/>
                </a:solidFill>
              </a:rPr>
              <a:t>Helpful bacteria (</a:t>
            </a:r>
            <a:r>
              <a:rPr lang="en-US" sz="3200" dirty="0" err="1">
                <a:solidFill>
                  <a:schemeClr val="tx1"/>
                </a:solidFill>
              </a:rPr>
              <a:t>microbiome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  <a:p>
            <a:pPr lvl="2" eaLnBrk="1" hangingPunct="1">
              <a:buFont typeface="Arial" charset="0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306&quot;/&gt;&lt;/object&gt;&lt;object type=&quot;3&quot; unique_id=&quot;10005&quot;&gt;&lt;property id=&quot;20148&quot; value=&quot;5&quot;/&gt;&lt;property id=&quot;20300&quot; value=&quot;Slide 2 - &amp;quot;Outline&amp;quot;&quot;/&gt;&lt;property id=&quot;20307&quot; value=&quot;257&quot;/&gt;&lt;/object&gt;&lt;object type=&quot;3&quot; unique_id=&quot;10006&quot;&gt;&lt;property id=&quot;20148&quot; value=&quot;5&quot;/&gt;&lt;property id=&quot;20300&quot; value=&quot;Slide 3 - &amp;quot;Introduction&amp;quot;&quot;/&gt;&lt;property id=&quot;20307&quot; value=&quot;308&quot;/&gt;&lt;/object&gt;&lt;object type=&quot;3&quot; unique_id=&quot;10007&quot;&gt;&lt;property id=&quot;20148&quot; value=&quot;5&quot;/&gt;&lt;property id=&quot;20300&quot; value=&quot;Slide 4 - &amp;quot;Features of Kingdoms (Domains) Bacteria and Archaea&amp;quot;&quot;/&gt;&lt;property id=&quot;20307&quot; value=&quot;309&quot;/&gt;&lt;/object&gt;&lt;object type=&quot;3&quot; unique_id=&quot;10008&quot;&gt;&lt;property id=&quot;20148&quot; value=&quot;5&quot;/&gt;&lt;property id=&quot;20300&quot; value=&quot;Slide 5 - &amp;quot;Features of Kingdoms (Domains) Bacteria and Archaea&amp;quot;&quot;/&gt;&lt;property id=&quot;20307&quot; value=&quot;277&quot;/&gt;&lt;/object&gt;&lt;object type=&quot;3&quot; unique_id=&quot;10009&quot;&gt;&lt;property id=&quot;20148&quot; value=&quot;5&quot;/&gt;&lt;property id=&quot;20300&quot; value=&quot;Slide 6 - &amp;quot;Features of Kingdoms (Domains) Bacteria and Archaea &amp;#x0D;&amp;#x0A;Cellular Detail and Reproduction of Bacteria&amp;quot;&quot;/&gt;&lt;property id=&quot;20307&quot; value=&quot;278&quot;/&gt;&lt;/object&gt;&lt;object type=&quot;3&quot; unique_id=&quot;10010&quot;&gt;&lt;property id=&quot;20148&quot; value=&quot;5&quot;/&gt;&lt;property id=&quot;20300&quot; value=&quot;Slide 7 - &amp;quot;Features of Kingdoms (Domains) Bacteria and Archaea &amp;#x0D;&amp;#x0A;Cellular Detail and Reproduction of Bacteria&amp;quot;&quot;/&gt;&lt;property id=&quot;20307&quot; value=&quot;310&quot;/&gt;&lt;/object&gt;&lt;object type=&quot;3&quot; unique_id=&quot;10011&quot;&gt;&lt;property id=&quot;20148&quot; value=&quot;5&quot;/&gt;&lt;property id=&quot;20300&quot; value=&quot;Slide 8 - &amp;quot;Features of Kingdoms (Domains) Bacteria and Archaea &amp;#x0D;&amp;#x0A;Cellular Detail and Reproduction of Bacteria&amp;quot;&quot;/&gt;&lt;property id=&quot;20307&quot; value=&quot;311&quot;/&gt;&lt;/object&gt;&lt;object type=&quot;3&quot; unique_id=&quot;10012&quot;&gt;&lt;property id=&quot;20148&quot; value=&quot;5&quot;/&gt;&lt;property id=&quot;20300&quot; value=&quot;Slide 9 - &amp;quot;Features of Kingdoms (Domains) Bacteria and Archaea &amp;#x0D;&amp;#x0A;Cellular Detail and Reproduction of Bacteria&amp;quot;&quot;/&gt;&lt;property id=&quot;20307&quot; value=&quot;279&quot;/&gt;&lt;/object&gt;&lt;object type=&quot;3&quot; unique_id=&quot;10013&quot;&gt;&lt;property id=&quot;20148&quot; value=&quot;5&quot;/&gt;&lt;property id=&quot;20300&quot; value=&quot;Slide 10&quot;/&gt;&lt;property id=&quot;20307&quot; value=&quot;280&quot;/&gt;&lt;/object&gt;&lt;object type=&quot;3&quot; unique_id=&quot;10014&quot;&gt;&lt;property id=&quot;20148&quot; value=&quot;5&quot;/&gt;&lt;property id=&quot;20300&quot; value=&quot;Slide 11&quot;/&gt;&lt;property id=&quot;20307&quot; value=&quot;312&quot;/&gt;&lt;/object&gt;&lt;object type=&quot;3&quot; unique_id=&quot;10015&quot;&gt;&lt;property id=&quot;20148&quot; value=&quot;5&quot;/&gt;&lt;property id=&quot;20300&quot; value=&quot;Slide 12 - &amp;quot;Domain Bacteria (Kingdom Bacteria) – &amp;#x0D;&amp;#x0A;The True Bacteria&amp;quot;&quot;/&gt;&lt;property id=&quot;20307&quot; value=&quot;282&quot;/&gt;&lt;/object&gt;&lt;object type=&quot;3&quot; unique_id=&quot;10016&quot;&gt;&lt;property id=&quot;20148&quot; value=&quot;5&quot;/&gt;&lt;property id=&quot;20300&quot; value=&quot;Slide 13 - &amp;quot;Domain Bacteria (Kingdom Bacteria) – &amp;#x0D;&amp;#x0A;The True Bacteria&amp;quot;&quot;/&gt;&lt;property id=&quot;20307&quot; value=&quot;313&quot;/&gt;&lt;/object&gt;&lt;object type=&quot;3&quot; unique_id=&quot;10017&quot;&gt;&lt;property id=&quot;20148&quot; value=&quot;5&quot;/&gt;&lt;property id=&quot;20300&quot; value=&quot;Slide 14 - &amp;quot;Domain Bacteria (Kingdom Bacteria) – &amp;#x0D;&amp;#x0A;The True Bacteria&amp;quot;&quot;/&gt;&lt;property id=&quot;20307&quot; value=&quot;314&quot;/&gt;&lt;/object&gt;&lt;object type=&quot;3&quot; unique_id=&quot;10018&quot;&gt;&lt;property id=&quot;20148&quot; value=&quot;5&quot;/&gt;&lt;property id=&quot;20300&quot; value=&quot;Slide 15 - &amp;quot;Human Relevance of the Unpigmented, Purple, and Green Sulfur Bacteria&amp;quot;&quot;/&gt;&lt;property id=&quot;20307&quot; value=&quot;285&quot;/&gt;&lt;/object&gt;&lt;object type=&quot;3&quot; unique_id=&quot;10019&quot;&gt;&lt;property id=&quot;20148&quot; value=&quot;5&quot;/&gt;&lt;property id=&quot;20300&quot; value=&quot;Slide 16 - &amp;quot;Human Relevance of the Unpigmented, Purple, and Green Sulfur Bacteria&amp;quot;&quot;/&gt;&lt;property id=&quot;20307&quot; value=&quot;315&quot;/&gt;&lt;/object&gt;&lt;object type=&quot;3&quot; unique_id=&quot;10020&quot;&gt;&lt;property id=&quot;20148&quot; value=&quot;5&quot;/&gt;&lt;property id=&quot;20300&quot; value=&quot;Slide 17 - &amp;quot;Human Relevance of the Unpigmented, Purple, and Green Sulfur Bacteria&amp;quot;&quot;/&gt;&lt;property id=&quot;20307&quot; value=&quot;316&quot;/&gt;&lt;/object&gt;&lt;object type=&quot;3&quot; unique_id=&quot;10021&quot;&gt;&lt;property id=&quot;20148&quot; value=&quot;5&quot;/&gt;&lt;property id=&quot;20300&quot; value=&quot;Slide 18 - &amp;quot;Human Relevance of the Unpigmented, Purple, and Green Sulfur Bacteria&amp;quot;&quot;/&gt;&lt;property id=&quot;20307&quot; value=&quot;317&quot;/&gt;&lt;/object&gt;&lt;object type=&quot;3&quot; unique_id=&quot;10022&quot;&gt;&lt;property id=&quot;20148&quot; value=&quot;5&quot;/&gt;&lt;property id=&quot;20300&quot; value=&quot;Slide 19 - &amp;quot;Human Relevance of the Unpigmented, Purple, and Green Sulfur Bacteria&amp;quot;&quot;/&gt;&lt;property id=&quot;20307&quot; value=&quot;318&quot;/&gt;&lt;/object&gt;&lt;object type=&quot;3&quot; unique_id=&quot;10023&quot;&gt;&lt;property id=&quot;20148&quot; value=&quot;5&quot;/&gt;&lt;property id=&quot;20300&quot; value=&quot;Slide 20 - &amp;quot;Human Relevance of the Unpigmented, Purple, and Green Sulfur Bacteria&amp;quot;&quot;/&gt;&lt;property id=&quot;20307&quot; value=&quot;319&quot;/&gt;&lt;/object&gt;&lt;object type=&quot;3&quot; unique_id=&quot;10024&quot;&gt;&lt;property id=&quot;20148&quot; value=&quot;5&quot;/&gt;&lt;property id=&quot;20300&quot; value=&quot;Slide 21 - &amp;quot;Class Cyanobacteriae – The Cyanobacteria (Blue-Green Bacteria)&amp;quot;&quot;/&gt;&lt;property id=&quot;20307&quot; value=&quot;291&quot;/&gt;&lt;/object&gt;&lt;object type=&quot;3&quot; unique_id=&quot;10025&quot;&gt;&lt;property id=&quot;20148&quot; value=&quot;5&quot;/&gt;&lt;property id=&quot;20300&quot; value=&quot;Slide 22 - &amp;quot;Class Cyanobacteriae – The Cyanobacteria (Blue-Green Bacteria)&amp;quot;&quot;/&gt;&lt;property id=&quot;20307&quot; value=&quot;320&quot;/&gt;&lt;/object&gt;&lt;object type=&quot;3&quot; unique_id=&quot;10026&quot;&gt;&lt;property id=&quot;20148&quot; value=&quot;5&quot;/&gt;&lt;property id=&quot;20300&quot; value=&quot;Slide 23 - &amp;quot;Class Cyanobacteriae – The Cyanobacteria (Blue-Green Bacteria)&amp;quot;&quot;/&gt;&lt;property id=&quot;20307&quot; value=&quot;292&quot;/&gt;&lt;/object&gt;&lt;object type=&quot;3&quot; unique_id=&quot;10027&quot;&gt;&lt;property id=&quot;20148&quot; value=&quot;5&quot;/&gt;&lt;property id=&quot;20300&quot; value=&quot;Slide 24 - &amp;quot;Class Cyanobacteriae – The Cyanobacteria (Blue-Green Bacteria)&amp;quot;&quot;/&gt;&lt;property id=&quot;20307&quot; value=&quot;328&quot;/&gt;&lt;/object&gt;&lt;object type=&quot;3&quot; unique_id=&quot;10028&quot;&gt;&lt;property id=&quot;20148&quot; value=&quot;5&quot;/&gt;&lt;property id=&quot;20300&quot; value=&quot;Slide 25 - &amp;quot;Class Cyanobacteriae – The Cyanobacteria (Blue-Green Bacteria)&amp;quot;&quot;/&gt;&lt;property id=&quot;20307&quot; value=&quot;321&quot;/&gt;&lt;/object&gt;&lt;object type=&quot;3&quot; unique_id=&quot;10029&quot;&gt;&lt;property id=&quot;20148&quot; value=&quot;5&quot;/&gt;&lt;property id=&quot;20300&quot; value=&quot;Slide 26 - &amp;quot;Class Cyanobacteriae – The Cyanobacteria (Blue-Green Bacteria)&amp;quot;&quot;/&gt;&lt;property id=&quot;20307&quot; value=&quot;322&quot;/&gt;&lt;/object&gt;&lt;object type=&quot;3&quot; unique_id=&quot;10030&quot;&gt;&lt;property id=&quot;20148&quot; value=&quot;5&quot;/&gt;&lt;property id=&quot;20300&quot; value=&quot;Slide 27 - &amp;quot;Class Prochlorobacteriae – &amp;#x0D;&amp;#x0A;The Prochlorobacteria&amp;quot;&quot;/&gt;&lt;property id=&quot;20307&quot; value=&quot;295&quot;/&gt;&lt;/object&gt;&lt;object type=&quot;3&quot; unique_id=&quot;10031&quot;&gt;&lt;property id=&quot;20148&quot; value=&quot;5&quot;/&gt;&lt;property id=&quot;20300&quot; value=&quot;Slide 28 - &amp;quot;Kingdom Archaea (Domain Archaea) – &amp;#x0D;&amp;#x0A;The Archaebacteria&amp;quot;&quot;/&gt;&lt;property id=&quot;20307&quot; value=&quot;296&quot;/&gt;&lt;/object&gt;&lt;object type=&quot;3&quot; unique_id=&quot;10032&quot;&gt;&lt;property id=&quot;20148&quot; value=&quot;5&quot;/&gt;&lt;property id=&quot;20300&quot; value=&quot;Slide 29 - &amp;quot;Kingdom Archaea (Domain Archaea) – &amp;#x0D;&amp;#x0A;The Archaebacteria&amp;quot;&quot;/&gt;&lt;property id=&quot;20307&quot; value=&quot;323&quot;/&gt;&lt;/object&gt;&lt;object type=&quot;3&quot; unique_id=&quot;10033&quot;&gt;&lt;property id=&quot;20148&quot; value=&quot;5&quot;/&gt;&lt;property id=&quot;20300&quot; value=&quot;Slide 30 - &amp;quot;Kingdom Archaea (Domain Archaea) – &amp;#x0D;&amp;#x0A;The Archaebacteria&amp;quot;&quot;/&gt;&lt;property id=&quot;20307&quot; value=&quot;324&quot;/&gt;&lt;/object&gt;&lt;object type=&quot;3&quot; unique_id=&quot;10034&quot;&gt;&lt;property id=&quot;20148&quot; value=&quot;5&quot;/&gt;&lt;property id=&quot;20300&quot; value=&quot;Slide 31 - &amp;quot;Kingdom Archaea (Domain Archaea) – &amp;#x0D;&amp;#x0A;The Archaebacteria&amp;quot;&quot;/&gt;&lt;property id=&quot;20307&quot; value=&quot;325&quot;/&gt;&lt;/object&gt;&lt;object type=&quot;3&quot; unique_id=&quot;10035&quot;&gt;&lt;property id=&quot;20148&quot; value=&quot;5&quot;/&gt;&lt;property id=&quot;20300&quot; value=&quot;Slide 32 - &amp;quot;Viruses&amp;quot;&quot;/&gt;&lt;property id=&quot;20307&quot; value=&quot;300&quot;/&gt;&lt;/object&gt;&lt;object type=&quot;3&quot; unique_id=&quot;10036&quot;&gt;&lt;property id=&quot;20148&quot; value=&quot;5&quot;/&gt;&lt;property id=&quot;20300&quot; value=&quot;Slide 33 - &amp;quot;Viruses&amp;quot;&quot;/&gt;&lt;property id=&quot;20307&quot; value=&quot;326&quot;/&gt;&lt;/object&gt;&lt;object type=&quot;3&quot; unique_id=&quot;10037&quot;&gt;&lt;property id=&quot;20148&quot; value=&quot;5&quot;/&gt;&lt;property id=&quot;20300&quot; value=&quot;Slide 34 - &amp;quot;Viruses&amp;quot;&quot;/&gt;&lt;property id=&quot;20307&quot; value=&quot;301&quot;/&gt;&lt;/object&gt;&lt;object type=&quot;3&quot; unique_id=&quot;10038&quot;&gt;&lt;property id=&quot;20148&quot; value=&quot;5&quot;/&gt;&lt;property id=&quot;20300&quot; value=&quot;Slide 35 - &amp;quot;Viruses&amp;quot;&quot;/&gt;&lt;property id=&quot;20307&quot; value=&quot;302&quot;/&gt;&lt;/object&gt;&lt;object type=&quot;3&quot; unique_id=&quot;10039&quot;&gt;&lt;property id=&quot;20148&quot; value=&quot;5&quot;/&gt;&lt;property id=&quot;20300&quot; value=&quot;Slide 36 - &amp;quot;Viroids and Prions&amp;quot;&quot;/&gt;&lt;property id=&quot;20307&quot; value=&quot;303&quot;/&gt;&lt;/object&gt;&lt;object type=&quot;3&quot; unique_id=&quot;10040&quot;&gt;&lt;property id=&quot;20148&quot; value=&quot;5&quot;/&gt;&lt;property id=&quot;20300&quot; value=&quot;Slide 37 - &amp;quot;Review&amp;quot;&quot;/&gt;&lt;property id=&quot;20307&quot; value=&quot;327&quot;/&gt;&lt;/object&gt;&lt;object type=&quot;3&quot; unique_id=&quot;10041&quot;&gt;&lt;property id=&quot;20148&quot; value=&quot;5&quot;/&gt;&lt;property id=&quot;20300&quot; value=&quot;Slide 38&quot;/&gt;&lt;property id=&quot;20307&quot; value=&quot;30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906</Words>
  <Application>Microsoft Office PowerPoint</Application>
  <PresentationFormat>On-screen Show (4:3)</PresentationFormat>
  <Paragraphs>238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Courier New</vt:lpstr>
      <vt:lpstr>Times New Roman</vt:lpstr>
      <vt:lpstr>Wingdings</vt:lpstr>
      <vt:lpstr>Default Design</vt:lpstr>
      <vt:lpstr>The Diversity of Organisms on this Planet are  divided into different Domains</vt:lpstr>
      <vt:lpstr>Prokaryotic Cells</vt:lpstr>
      <vt:lpstr>Prokaryotic Cells</vt:lpstr>
      <vt:lpstr>Prokaryotic Cells</vt:lpstr>
      <vt:lpstr>Prokaryotic Cells</vt:lpstr>
      <vt:lpstr>Prokaryotic Cells</vt:lpstr>
      <vt:lpstr>Prokaryotic Cells</vt:lpstr>
      <vt:lpstr>Prokaryotic Cells</vt:lpstr>
      <vt:lpstr>Domain Bacteria</vt:lpstr>
      <vt:lpstr>Domain Bacteria</vt:lpstr>
      <vt:lpstr>Domain Bacteria</vt:lpstr>
      <vt:lpstr>Domain Bacteria</vt:lpstr>
      <vt:lpstr>Domain Bacteria</vt:lpstr>
      <vt:lpstr>Domain Archaea</vt:lpstr>
      <vt:lpstr>Domain Archaea</vt:lpstr>
      <vt:lpstr>Domain Archaea</vt:lpstr>
      <vt:lpstr>Domain Archaea</vt:lpstr>
      <vt:lpstr>Domain Archaea</vt:lpstr>
      <vt:lpstr>Domain Archaea</vt:lpstr>
      <vt:lpstr>Endosymbiosis</vt:lpstr>
      <vt:lpstr>Endosymbiosis</vt:lpstr>
      <vt:lpstr>Endosymbiosis</vt:lpstr>
      <vt:lpstr>In-folding of the Plasma Membrane</vt:lpstr>
      <vt:lpstr>Domain Eukarya</vt:lpstr>
      <vt:lpstr>PowerPoint Presentation</vt:lpstr>
      <vt:lpstr>“Protists” you need to know</vt:lpstr>
      <vt:lpstr>Protozoans</vt:lpstr>
      <vt:lpstr>Algae</vt:lpstr>
      <vt:lpstr>Algae</vt:lpstr>
      <vt:lpstr>Algae</vt:lpstr>
      <vt:lpstr>Algae</vt:lpstr>
      <vt:lpstr>Algae</vt:lpstr>
      <vt:lpstr>Algae</vt:lpstr>
      <vt:lpstr>Algae</vt:lpstr>
      <vt:lpstr>Algae</vt:lpstr>
      <vt:lpstr>Algae</vt:lpstr>
      <vt:lpstr>Algae</vt:lpstr>
      <vt:lpstr>Slime Molds</vt:lpstr>
      <vt:lpstr>Slime Molds</vt:lpstr>
      <vt:lpstr>Slime Molds</vt:lpstr>
      <vt:lpstr>Slime Molds</vt:lpstr>
    </vt:vector>
  </TitlesOfParts>
  <Company>CCSN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Our Environment</dc:title>
  <dc:creator>CCSN</dc:creator>
  <cp:lastModifiedBy>Pearson, Beth</cp:lastModifiedBy>
  <cp:revision>223</cp:revision>
  <dcterms:created xsi:type="dcterms:W3CDTF">2002-01-16T22:44:40Z</dcterms:created>
  <dcterms:modified xsi:type="dcterms:W3CDTF">2024-11-04T02:38:09Z</dcterms:modified>
</cp:coreProperties>
</file>